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409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837218" y="498764"/>
            <a:ext cx="4804756" cy="4804756"/>
          </a:xfrm>
          <a:prstGeom prst="rect">
            <a:avLst/>
          </a:prstGeom>
        </p:spPr>
      </p:pic>
      <p:sp>
        <p:nvSpPr>
          <p:cNvPr id="4" name="Text 0"/>
          <p:cNvSpPr/>
          <p:nvPr/>
        </p:nvSpPr>
        <p:spPr>
          <a:xfrm>
            <a:off x="648393" y="5253644"/>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556953" y="625533"/>
            <a:ext cx="5985164" cy="581891"/>
          </a:xfrm>
          <a:prstGeom prst="rect">
            <a:avLst/>
          </a:prstGeom>
          <a:noFill/>
          <a:ln/>
        </p:spPr>
        <p:txBody>
          <a:bodyPr wrap="square" rtlCol="0" anchor="t"/>
          <a:lstStyle/>
          <a:p>
            <a:pPr marL="0" indent="0" algn="l">
              <a:buNone/>
            </a:pPr>
            <a:r>
              <a:rPr lang="en-US" sz="2200" b="1" dirty="0">
                <a:solidFill>
                  <a:srgbClr val="000000"/>
                </a:solidFill>
              </a:rPr>
              <a:t>Безопасность пешехода</a:t>
            </a:r>
            <a:r>
              <a:rPr lang="en-US" sz="2200" dirty="0">
                <a:solidFill>
                  <a:srgbClr val="000000"/>
                </a:solidFill>
              </a:rPr>
              <a:t>
</a:t>
            </a:r>
            <a:endParaRPr lang="en-US" sz="2200" dirty="0"/>
          </a:p>
        </p:txBody>
      </p:sp>
      <p:sp>
        <p:nvSpPr>
          <p:cNvPr id="6" name="Text 2"/>
          <p:cNvSpPr/>
          <p:nvPr/>
        </p:nvSpPr>
        <p:spPr>
          <a:xfrm>
            <a:off x="556953" y="1346662"/>
            <a:ext cx="5818909" cy="3749040"/>
          </a:xfrm>
          <a:prstGeom prst="rect">
            <a:avLst/>
          </a:prstGeom>
          <a:noFill/>
          <a:ln/>
        </p:spPr>
        <p:txBody>
          <a:bodyPr wrap="square" rtlCol="0" anchor="t"/>
          <a:lstStyle/>
          <a:p>
            <a:pPr marL="0" indent="0" algn="l">
              <a:lnSpc>
                <a:spcPts val="2000"/>
              </a:lnSpc>
              <a:buNone/>
            </a:pPr>
            <a:r>
              <a:rPr lang="en-US" sz="1500" dirty="0">
                <a:solidFill>
                  <a:srgbClr val="000000"/>
                </a:solidFill>
              </a:rPr>
              <a:t>Согласно Правилам дорожного движения, пешеход является полноправным участником дорожного процесса, обладающим не только правами, но и строгими обязанностями.
Безопасность на улицах и дорогах зависит от дисциплинированности каждого человека, так как статистика аварийности показывает, что значительная часть ДТП происходит именно по вине пешеходов.
Крайне важно осознавать, что дорога — это зона повышенной опасности, где ошибки могут стоить здоровья или жизни, а легкомыслие недопустимо. 
</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750224"/>
            <a:ext cx="10141527" cy="581890"/>
          </a:xfrm>
          <a:prstGeom prst="rect">
            <a:avLst/>
          </a:prstGeom>
          <a:noFill/>
          <a:ln/>
        </p:spPr>
        <p:txBody>
          <a:bodyPr wrap="square" rtlCol="0" anchor="t"/>
          <a:lstStyle/>
          <a:p>
            <a:pPr marL="0" indent="0" algn="l">
              <a:buNone/>
            </a:pPr>
            <a:r>
              <a:rPr lang="en-US" sz="2200" b="1" dirty="0">
                <a:solidFill>
                  <a:srgbClr val="000000"/>
                </a:solidFill>
              </a:rPr>
              <a:t>Правовой статус и обязанности пешехода</a:t>
            </a:r>
            <a:endParaRPr lang="en-US" sz="2200" dirty="0"/>
          </a:p>
        </p:txBody>
      </p:sp>
      <p:sp>
        <p:nvSpPr>
          <p:cNvPr id="4" name="Text 1"/>
          <p:cNvSpPr/>
          <p:nvPr/>
        </p:nvSpPr>
        <p:spPr>
          <a:xfrm>
            <a:off x="1271847" y="1712422"/>
            <a:ext cx="9975273" cy="731520"/>
          </a:xfrm>
          <a:prstGeom prst="rect">
            <a:avLst/>
          </a:prstGeom>
          <a:noFill/>
          <a:ln/>
        </p:spPr>
        <p:txBody>
          <a:bodyPr wrap="square" rtlCol="0" anchor="t"/>
          <a:lstStyle/>
          <a:p>
            <a:pPr marL="0" indent="0" algn="l">
              <a:lnSpc>
                <a:spcPts val="2000"/>
              </a:lnSpc>
              <a:buNone/>
            </a:pPr>
            <a:r>
              <a:rPr lang="en-US" sz="1500" dirty="0">
                <a:solidFill>
                  <a:srgbClr val="000000"/>
                </a:solidFill>
              </a:rPr>
              <a:t>Основная обязанность пешехода заключается в движении по тротуарам или пешеходным дорожкам, а при их отсутствии — по обочинам, не создавая помех для транспортных средств.</a:t>
            </a:r>
            <a:endParaRPr lang="en-US" sz="1500" dirty="0"/>
          </a:p>
        </p:txBody>
      </p:sp>
      <p:sp>
        <p:nvSpPr>
          <p:cNvPr id="5" name="Text 2"/>
          <p:cNvSpPr/>
          <p:nvPr/>
        </p:nvSpPr>
        <p:spPr>
          <a:xfrm>
            <a:off x="1271847" y="2651760"/>
            <a:ext cx="8221287" cy="1828800"/>
          </a:xfrm>
          <a:prstGeom prst="rect">
            <a:avLst/>
          </a:prstGeom>
          <a:noFill/>
          <a:ln/>
        </p:spPr>
        <p:txBody>
          <a:bodyPr wrap="square" rtlCol="0" anchor="t"/>
          <a:lstStyle/>
          <a:p>
            <a:pPr marL="0" indent="0" algn="l">
              <a:lnSpc>
                <a:spcPts val="2000"/>
              </a:lnSpc>
              <a:buNone/>
            </a:pPr>
            <a:r>
              <a:rPr lang="en-US" sz="1500" dirty="0">
                <a:solidFill>
                  <a:srgbClr val="000000"/>
                </a:solidFill>
              </a:rPr>
              <a:t>Если приходится идти по краю проезжей части, необходимо двигаться навстречу потоку машин, чтобы своевременно заметить опасность и отойти в сторону.
Пешеходам категорически запрещается переходить дорогу в неположенных местах, выходить из-за стоящих транспортных средств без осмотра и задерживаться на проезжей части без необходимости. 
</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257396" y="440652"/>
            <a:ext cx="3144774" cy="5477069"/>
          </a:xfrm>
          <a:prstGeom prst="rect">
            <a:avLst/>
          </a:prstGeom>
        </p:spPr>
      </p:pic>
      <p:sp>
        <p:nvSpPr>
          <p:cNvPr id="4" name="Text 0"/>
          <p:cNvSpPr/>
          <p:nvPr/>
        </p:nvSpPr>
        <p:spPr>
          <a:xfrm>
            <a:off x="648393" y="5818909"/>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448887" y="492529"/>
            <a:ext cx="7160116" cy="581892"/>
          </a:xfrm>
          <a:prstGeom prst="rect">
            <a:avLst/>
          </a:prstGeom>
          <a:noFill/>
          <a:ln/>
        </p:spPr>
        <p:txBody>
          <a:bodyPr wrap="square" rtlCol="0" anchor="t"/>
          <a:lstStyle/>
          <a:p>
            <a:pPr marL="0" indent="0" algn="l">
              <a:buNone/>
            </a:pPr>
            <a:r>
              <a:rPr lang="en-US" sz="2200" b="1" dirty="0">
                <a:solidFill>
                  <a:srgbClr val="000000"/>
                </a:solidFill>
              </a:rPr>
              <a:t>Нерегулируемые пешеходные переходы</a:t>
            </a:r>
            <a:endParaRPr lang="en-US" sz="2200" dirty="0"/>
          </a:p>
        </p:txBody>
      </p:sp>
      <p:sp>
        <p:nvSpPr>
          <p:cNvPr id="6" name="Text 2"/>
          <p:cNvSpPr/>
          <p:nvPr/>
        </p:nvSpPr>
        <p:spPr>
          <a:xfrm>
            <a:off x="448887" y="1313411"/>
            <a:ext cx="5818909" cy="1280160"/>
          </a:xfrm>
          <a:prstGeom prst="rect">
            <a:avLst/>
          </a:prstGeom>
          <a:noFill/>
          <a:ln/>
        </p:spPr>
        <p:txBody>
          <a:bodyPr wrap="square" rtlCol="0" anchor="t"/>
          <a:lstStyle/>
          <a:p>
            <a:pPr marL="0" indent="0" algn="l">
              <a:lnSpc>
                <a:spcPts val="2000"/>
              </a:lnSpc>
              <a:buNone/>
            </a:pPr>
            <a:r>
              <a:rPr lang="en-US" sz="1500" dirty="0">
                <a:solidFill>
                  <a:srgbClr val="000000"/>
                </a:solidFill>
              </a:rPr>
              <a:t>На переходах без светофора («зебрах») пешеход имеет преимущество, однако он обязан выходить на проезжую часть только после того, как оценит расстояние до приближающихся машин и их скорость.</a:t>
            </a:r>
            <a:endParaRPr lang="en-US" sz="1500" dirty="0"/>
          </a:p>
        </p:txBody>
      </p:sp>
      <p:sp>
        <p:nvSpPr>
          <p:cNvPr id="7" name="Text 3"/>
          <p:cNvSpPr/>
          <p:nvPr/>
        </p:nvSpPr>
        <p:spPr>
          <a:xfrm>
            <a:off x="448887" y="2676698"/>
            <a:ext cx="5818909" cy="1280160"/>
          </a:xfrm>
          <a:prstGeom prst="rect">
            <a:avLst/>
          </a:prstGeom>
          <a:noFill/>
          <a:ln/>
        </p:spPr>
        <p:txBody>
          <a:bodyPr wrap="square" rtlCol="0" anchor="t"/>
          <a:lstStyle/>
          <a:p>
            <a:pPr marL="0" indent="0" algn="l">
              <a:lnSpc>
                <a:spcPts val="2000"/>
              </a:lnSpc>
              <a:buNone/>
            </a:pPr>
            <a:r>
              <a:rPr lang="en-US" sz="1500" dirty="0">
                <a:solidFill>
                  <a:srgbClr val="000000"/>
                </a:solidFill>
              </a:rPr>
              <a:t>Главная ошибка подростков — уверенность в том, что водитель мгновенно остановится, забывая про физические законы инерции и возможную невнимательность человека за рулём.</a:t>
            </a:r>
            <a:endParaRPr lang="en-US" sz="1500" dirty="0"/>
          </a:p>
        </p:txBody>
      </p:sp>
      <p:sp>
        <p:nvSpPr>
          <p:cNvPr id="8" name="Text 4"/>
          <p:cNvSpPr/>
          <p:nvPr/>
        </p:nvSpPr>
        <p:spPr>
          <a:xfrm>
            <a:off x="448887" y="4056611"/>
            <a:ext cx="5818909" cy="1005840"/>
          </a:xfrm>
          <a:prstGeom prst="rect">
            <a:avLst/>
          </a:prstGeom>
          <a:noFill/>
          <a:ln/>
        </p:spPr>
        <p:txBody>
          <a:bodyPr wrap="square" rtlCol="0" anchor="t"/>
          <a:lstStyle/>
          <a:p>
            <a:pPr marL="0" indent="0" algn="l">
              <a:lnSpc>
                <a:spcPts val="2000"/>
              </a:lnSpc>
              <a:buNone/>
            </a:pPr>
            <a:r>
              <a:rPr lang="en-US" sz="1500" dirty="0">
                <a:solidFill>
                  <a:srgbClr val="000000"/>
                </a:solidFill>
              </a:rPr>
              <a:t>Прежде чем сделать шаг, необходимо установить визуальный контакт с водителем и убедиться, что он вас видит и действительно пропускает.</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640080" y="1049482"/>
            <a:ext cx="10141526" cy="581892"/>
          </a:xfrm>
          <a:prstGeom prst="rect">
            <a:avLst/>
          </a:prstGeom>
          <a:noFill/>
          <a:ln/>
        </p:spPr>
        <p:txBody>
          <a:bodyPr wrap="square" rtlCol="0" anchor="t"/>
          <a:lstStyle/>
          <a:p>
            <a:pPr marL="0" indent="0" algn="l">
              <a:buNone/>
            </a:pPr>
            <a:r>
              <a:rPr lang="en-US" sz="2200" b="1" dirty="0">
                <a:solidFill>
                  <a:srgbClr val="000000"/>
                </a:solidFill>
              </a:rPr>
              <a:t>Регулируемые перекрёстки и сигналы светофора</a:t>
            </a:r>
            <a:endParaRPr lang="en-US" sz="2200" dirty="0"/>
          </a:p>
        </p:txBody>
      </p:sp>
      <p:sp>
        <p:nvSpPr>
          <p:cNvPr id="4" name="Text 1"/>
          <p:cNvSpPr/>
          <p:nvPr/>
        </p:nvSpPr>
        <p:spPr>
          <a:xfrm>
            <a:off x="640080" y="2078182"/>
            <a:ext cx="3325091" cy="2103120"/>
          </a:xfrm>
          <a:prstGeom prst="rect">
            <a:avLst/>
          </a:prstGeom>
          <a:noFill/>
          <a:ln/>
        </p:spPr>
        <p:txBody>
          <a:bodyPr wrap="square" rtlCol="0" anchor="t"/>
          <a:lstStyle/>
          <a:p>
            <a:pPr marL="0" indent="0" algn="l">
              <a:lnSpc>
                <a:spcPts val="2000"/>
              </a:lnSpc>
              <a:buNone/>
            </a:pPr>
            <a:r>
              <a:rPr lang="en-US" sz="1500" dirty="0">
                <a:solidFill>
                  <a:srgbClr val="000000"/>
                </a:solidFill>
              </a:rPr>
              <a:t>Зелёный сигнал светофора разрешает движение, но не гарантирует абсолютную безопасность, так как водители могут завершать манёвр или нарушать правила проезда перекрёстков.</a:t>
            </a:r>
            <a:endParaRPr lang="en-US" sz="1500" dirty="0"/>
          </a:p>
        </p:txBody>
      </p:sp>
      <p:sp>
        <p:nvSpPr>
          <p:cNvPr id="5" name="Text 2"/>
          <p:cNvSpPr/>
          <p:nvPr/>
        </p:nvSpPr>
        <p:spPr>
          <a:xfrm>
            <a:off x="4322618" y="2078182"/>
            <a:ext cx="3391593" cy="2103120"/>
          </a:xfrm>
          <a:prstGeom prst="rect">
            <a:avLst/>
          </a:prstGeom>
          <a:noFill/>
          <a:ln/>
        </p:spPr>
        <p:txBody>
          <a:bodyPr wrap="square" rtlCol="0" anchor="t"/>
          <a:lstStyle/>
          <a:p>
            <a:pPr marL="0" indent="0" algn="ctr">
              <a:lnSpc>
                <a:spcPts val="2000"/>
              </a:lnSpc>
              <a:buNone/>
            </a:pPr>
            <a:r>
              <a:rPr lang="en-US" sz="1500" dirty="0">
                <a:solidFill>
                  <a:srgbClr val="000000"/>
                </a:solidFill>
              </a:rPr>
              <a:t>Даже при разрешающем сигнале следует посмотреть по сторонам, чтобы исключить наезд спецтранспорта с включёнными проблесковыми маячками или лихачей, игнорирующих красный свет.</a:t>
            </a:r>
            <a:endParaRPr lang="en-US" sz="1500" dirty="0"/>
          </a:p>
        </p:txBody>
      </p:sp>
      <p:sp>
        <p:nvSpPr>
          <p:cNvPr id="6" name="Text 3"/>
          <p:cNvSpPr/>
          <p:nvPr/>
        </p:nvSpPr>
        <p:spPr>
          <a:xfrm>
            <a:off x="8171411" y="2078182"/>
            <a:ext cx="3325091" cy="2103120"/>
          </a:xfrm>
          <a:prstGeom prst="rect">
            <a:avLst/>
          </a:prstGeom>
          <a:noFill/>
          <a:ln/>
        </p:spPr>
        <p:txBody>
          <a:bodyPr wrap="square" rtlCol="0" anchor="t"/>
          <a:lstStyle/>
          <a:p>
            <a:pPr marL="0" indent="0" algn="l">
              <a:lnSpc>
                <a:spcPts val="2000"/>
              </a:lnSpc>
              <a:buNone/>
            </a:pPr>
            <a:r>
              <a:rPr lang="en-US" sz="1500" dirty="0">
                <a:solidFill>
                  <a:srgbClr val="000000"/>
                </a:solidFill>
              </a:rPr>
              <a:t>Особое внимание нужно уделять стрелкам на светофоре и сигналам регулировщика, жесты которого имеют приоритет над сигналами светофора и дорожными знаками.</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995161" y="498765"/>
            <a:ext cx="4357202" cy="5634180"/>
          </a:xfrm>
          <a:prstGeom prst="rect">
            <a:avLst/>
          </a:prstGeom>
        </p:spPr>
      </p:pic>
      <p:sp>
        <p:nvSpPr>
          <p:cNvPr id="4" name="Text 0"/>
          <p:cNvSpPr/>
          <p:nvPr/>
        </p:nvSpPr>
        <p:spPr>
          <a:xfrm>
            <a:off x="648393" y="5843847"/>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282633" y="941416"/>
            <a:ext cx="4041284" cy="980902"/>
          </a:xfrm>
          <a:prstGeom prst="rect">
            <a:avLst/>
          </a:prstGeom>
          <a:noFill/>
          <a:ln/>
        </p:spPr>
        <p:txBody>
          <a:bodyPr wrap="square" rtlCol="0" anchor="t"/>
          <a:lstStyle/>
          <a:p>
            <a:pPr marL="0" indent="0" algn="l">
              <a:buNone/>
            </a:pPr>
            <a:r>
              <a:rPr lang="en-US" sz="2200" b="1" dirty="0">
                <a:solidFill>
                  <a:srgbClr val="000000"/>
                </a:solidFill>
              </a:rPr>
              <a:t>«Дорожные ловушки» и закрытый обзор</a:t>
            </a:r>
            <a:endParaRPr lang="en-US" sz="2200" dirty="0"/>
          </a:p>
        </p:txBody>
      </p:sp>
      <p:sp>
        <p:nvSpPr>
          <p:cNvPr id="6" name="Text 2"/>
          <p:cNvSpPr/>
          <p:nvPr/>
        </p:nvSpPr>
        <p:spPr>
          <a:xfrm>
            <a:off x="282633" y="1920240"/>
            <a:ext cx="5818909" cy="1005840"/>
          </a:xfrm>
          <a:prstGeom prst="rect">
            <a:avLst/>
          </a:prstGeom>
          <a:noFill/>
          <a:ln/>
        </p:spPr>
        <p:txBody>
          <a:bodyPr wrap="square" rtlCol="0" anchor="t"/>
          <a:lstStyle/>
          <a:p>
            <a:pPr marL="0" indent="0" algn="l">
              <a:lnSpc>
                <a:spcPts val="2000"/>
              </a:lnSpc>
              <a:buNone/>
            </a:pPr>
            <a:r>
              <a:rPr lang="en-US" sz="1500" dirty="0">
                <a:solidFill>
                  <a:srgbClr val="000000"/>
                </a:solidFill>
              </a:rPr>
              <a:t>«Дорожная ловушка» — это ситуация обманчивой безопасности, когда обзор дороги закрыт стоящим автобусом, грузовиком, кустами или сугробом.</a:t>
            </a:r>
            <a:endParaRPr lang="en-US" sz="1500" dirty="0"/>
          </a:p>
        </p:txBody>
      </p:sp>
      <p:sp>
        <p:nvSpPr>
          <p:cNvPr id="7" name="Text 3"/>
          <p:cNvSpPr/>
          <p:nvPr/>
        </p:nvSpPr>
        <p:spPr>
          <a:xfrm>
            <a:off x="282633" y="3108960"/>
            <a:ext cx="5145578" cy="2651760"/>
          </a:xfrm>
          <a:prstGeom prst="rect">
            <a:avLst/>
          </a:prstGeom>
          <a:noFill/>
          <a:ln/>
        </p:spPr>
        <p:txBody>
          <a:bodyPr wrap="square" rtlCol="0" anchor="t"/>
          <a:lstStyle/>
          <a:p>
            <a:pPr marL="0" indent="0" algn="l">
              <a:lnSpc>
                <a:spcPts val="2000"/>
              </a:lnSpc>
              <a:buNone/>
            </a:pPr>
            <a:r>
              <a:rPr lang="en-US" sz="1500" dirty="0">
                <a:solidFill>
                  <a:srgbClr val="000000"/>
                </a:solidFill>
              </a:rPr>
              <a:t>Опасность заключается в том, что пешеход не видит приближающуюся машину, а водитель не видит пешехода, внезапно появляющегося из-за препятствия.
Никогда нельзя обходить стоящий транспорт ни спереди, ни сзади: необходимо дождаться, пока он отъедет, или дойти до ближайшего пешеходного перехода с хорошим обзором. 
</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741911"/>
            <a:ext cx="10141527" cy="581892"/>
          </a:xfrm>
          <a:prstGeom prst="rect">
            <a:avLst/>
          </a:prstGeom>
          <a:noFill/>
          <a:ln/>
        </p:spPr>
        <p:txBody>
          <a:bodyPr wrap="square" rtlCol="0" anchor="t"/>
          <a:lstStyle/>
          <a:p>
            <a:pPr marL="0" indent="0" algn="l">
              <a:buNone/>
            </a:pPr>
            <a:r>
              <a:rPr lang="en-US" sz="2200" b="1" dirty="0">
                <a:solidFill>
                  <a:srgbClr val="000000"/>
                </a:solidFill>
              </a:rPr>
              <a:t>Светоотражающие элементы</a:t>
            </a:r>
            <a:endParaRPr lang="en-US" sz="2200" dirty="0"/>
          </a:p>
        </p:txBody>
      </p:sp>
      <p:sp>
        <p:nvSpPr>
          <p:cNvPr id="4" name="Text 1"/>
          <p:cNvSpPr/>
          <p:nvPr/>
        </p:nvSpPr>
        <p:spPr>
          <a:xfrm>
            <a:off x="1271847" y="1629295"/>
            <a:ext cx="9975273" cy="1554480"/>
          </a:xfrm>
          <a:prstGeom prst="rect">
            <a:avLst/>
          </a:prstGeom>
          <a:noFill/>
          <a:ln/>
        </p:spPr>
        <p:txBody>
          <a:bodyPr wrap="square" rtlCol="0" anchor="t"/>
          <a:lstStyle/>
          <a:p>
            <a:pPr marL="0" indent="0" algn="l">
              <a:lnSpc>
                <a:spcPts val="2000"/>
              </a:lnSpc>
              <a:buNone/>
            </a:pPr>
            <a:r>
              <a:rPr lang="en-US" sz="1500" dirty="0">
                <a:solidFill>
                  <a:srgbClr val="000000"/>
                </a:solidFill>
              </a:rPr>
              <a:t>В тёмное время суток или в условиях недостаточной видимости водитель замечает пешехода в тёмной одежде слишком поздно, всего за 10–20 метров до столкновения.
Использование светоотражающих элементов на одежде, рюкзаках и обуви увеличивает дистанцию обнаружения до 150–300 метров, давая водителю драгоценные секунды для торможения. 
</a:t>
            </a:r>
            <a:endParaRPr lang="en-US" sz="1500" dirty="0"/>
          </a:p>
        </p:txBody>
      </p:sp>
      <p:sp>
        <p:nvSpPr>
          <p:cNvPr id="5" name="Text 2"/>
          <p:cNvSpPr/>
          <p:nvPr/>
        </p:nvSpPr>
        <p:spPr>
          <a:xfrm>
            <a:off x="1271847" y="3358342"/>
            <a:ext cx="8545484" cy="731520"/>
          </a:xfrm>
          <a:prstGeom prst="rect">
            <a:avLst/>
          </a:prstGeom>
          <a:noFill/>
          <a:ln/>
        </p:spPr>
        <p:txBody>
          <a:bodyPr wrap="square" rtlCol="0" anchor="t"/>
          <a:lstStyle/>
          <a:p>
            <a:pPr marL="0" indent="0" algn="l">
              <a:lnSpc>
                <a:spcPts val="2000"/>
              </a:lnSpc>
              <a:buNone/>
            </a:pPr>
            <a:r>
              <a:rPr lang="en-US" sz="1500" dirty="0">
                <a:solidFill>
                  <a:srgbClr val="000000"/>
                </a:solidFill>
              </a:rPr>
              <a:t>Даже небольшой светоотражатель размером с ладонь может стать решающим фактором, спасающим жизнь на неосвещённой дороге.</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624455" y="415636"/>
            <a:ext cx="3308465" cy="6051665"/>
          </a:xfrm>
          <a:prstGeom prst="rect">
            <a:avLst/>
          </a:prstGeom>
        </p:spPr>
      </p:pic>
      <p:sp>
        <p:nvSpPr>
          <p:cNvPr id="4" name="Text 0"/>
          <p:cNvSpPr/>
          <p:nvPr/>
        </p:nvSpPr>
        <p:spPr>
          <a:xfrm>
            <a:off x="648393" y="5818909"/>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648393" y="417715"/>
            <a:ext cx="5985164" cy="581892"/>
          </a:xfrm>
          <a:prstGeom prst="rect">
            <a:avLst/>
          </a:prstGeom>
          <a:noFill/>
          <a:ln/>
        </p:spPr>
        <p:txBody>
          <a:bodyPr wrap="square" rtlCol="0" anchor="t"/>
          <a:lstStyle/>
          <a:p>
            <a:pPr marL="0" indent="0" algn="l">
              <a:buNone/>
            </a:pPr>
            <a:r>
              <a:rPr lang="en-US" sz="2200" b="1" dirty="0">
                <a:solidFill>
                  <a:srgbClr val="000000"/>
                </a:solidFill>
              </a:rPr>
              <a:t>Опасность гаджетов и наушников</a:t>
            </a:r>
            <a:endParaRPr lang="en-US" sz="2200" dirty="0"/>
          </a:p>
        </p:txBody>
      </p:sp>
      <p:sp>
        <p:nvSpPr>
          <p:cNvPr id="6" name="Text 2"/>
          <p:cNvSpPr/>
          <p:nvPr/>
        </p:nvSpPr>
        <p:spPr>
          <a:xfrm>
            <a:off x="648393" y="1246909"/>
            <a:ext cx="5818909" cy="1005840"/>
          </a:xfrm>
          <a:prstGeom prst="rect">
            <a:avLst/>
          </a:prstGeom>
          <a:noFill/>
          <a:ln/>
        </p:spPr>
        <p:txBody>
          <a:bodyPr wrap="square" rtlCol="0" anchor="t"/>
          <a:lstStyle/>
          <a:p>
            <a:pPr marL="0" indent="0" algn="l">
              <a:lnSpc>
                <a:spcPts val="2000"/>
              </a:lnSpc>
              <a:buNone/>
            </a:pPr>
            <a:r>
              <a:rPr lang="en-US" sz="1500" dirty="0">
                <a:solidFill>
                  <a:srgbClr val="000000"/>
                </a:solidFill>
              </a:rPr>
              <a:t>Использование смартфона и наушников при переходе дороги лишает пешехода возможности контролировать ситуацию, отключая слуховое и зрительное восприятие.</a:t>
            </a:r>
            <a:endParaRPr lang="en-US" sz="1500" dirty="0"/>
          </a:p>
        </p:txBody>
      </p:sp>
      <p:sp>
        <p:nvSpPr>
          <p:cNvPr id="7" name="Text 3"/>
          <p:cNvSpPr/>
          <p:nvPr/>
        </p:nvSpPr>
        <p:spPr>
          <a:xfrm>
            <a:off x="648393" y="2460567"/>
            <a:ext cx="5818909" cy="1005840"/>
          </a:xfrm>
          <a:prstGeom prst="rect">
            <a:avLst/>
          </a:prstGeom>
          <a:noFill/>
          <a:ln/>
        </p:spPr>
        <p:txBody>
          <a:bodyPr wrap="square" rtlCol="0" anchor="t"/>
          <a:lstStyle/>
          <a:p>
            <a:pPr marL="0" indent="0" algn="l">
              <a:lnSpc>
                <a:spcPts val="2000"/>
              </a:lnSpc>
              <a:buNone/>
            </a:pPr>
            <a:r>
              <a:rPr lang="en-US" sz="1500" dirty="0">
                <a:solidFill>
                  <a:srgbClr val="000000"/>
                </a:solidFill>
              </a:rPr>
              <a:t>Музыка заглушает шум мотора приближающегося автомобиля или гудок, а взгляд в экран телефона мешает боковому зрению заметить угрозу.</a:t>
            </a:r>
            <a:endParaRPr lang="en-US" sz="1500" dirty="0"/>
          </a:p>
        </p:txBody>
      </p:sp>
      <p:sp>
        <p:nvSpPr>
          <p:cNvPr id="8" name="Text 4"/>
          <p:cNvSpPr/>
          <p:nvPr/>
        </p:nvSpPr>
        <p:spPr>
          <a:xfrm>
            <a:off x="648393" y="3707476"/>
            <a:ext cx="5818909" cy="1005840"/>
          </a:xfrm>
          <a:prstGeom prst="rect">
            <a:avLst/>
          </a:prstGeom>
          <a:noFill/>
          <a:ln/>
        </p:spPr>
        <p:txBody>
          <a:bodyPr wrap="square" rtlCol="0" anchor="t"/>
          <a:lstStyle/>
          <a:p>
            <a:pPr marL="0" indent="0" algn="l">
              <a:lnSpc>
                <a:spcPts val="2000"/>
              </a:lnSpc>
              <a:buNone/>
            </a:pPr>
            <a:r>
              <a:rPr lang="en-US" sz="1500" dirty="0">
                <a:solidFill>
                  <a:srgbClr val="000000"/>
                </a:solidFill>
              </a:rPr>
              <a:t>Правило безопасности гласит: подходя к проезжей части, нужно снять наушники, убрать телефон в карман и полностью сосредоточиться на дороге. 
</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565265" y="958042"/>
            <a:ext cx="10141526" cy="581892"/>
          </a:xfrm>
          <a:prstGeom prst="rect">
            <a:avLst/>
          </a:prstGeom>
          <a:noFill/>
          <a:ln/>
        </p:spPr>
        <p:txBody>
          <a:bodyPr wrap="square" rtlCol="0" anchor="t"/>
          <a:lstStyle/>
          <a:p>
            <a:pPr marL="0" indent="0" algn="l">
              <a:buNone/>
            </a:pPr>
            <a:r>
              <a:rPr lang="en-US" sz="2200" b="1" dirty="0">
                <a:solidFill>
                  <a:srgbClr val="000000"/>
                </a:solidFill>
              </a:rPr>
              <a:t>Тормозной и остановочный путь автомобиля</a:t>
            </a:r>
            <a:endParaRPr lang="en-US" sz="2200" dirty="0"/>
          </a:p>
        </p:txBody>
      </p:sp>
      <p:sp>
        <p:nvSpPr>
          <p:cNvPr id="4" name="Text 1"/>
          <p:cNvSpPr/>
          <p:nvPr/>
        </p:nvSpPr>
        <p:spPr>
          <a:xfrm>
            <a:off x="565265" y="2078182"/>
            <a:ext cx="3325091" cy="1828800"/>
          </a:xfrm>
          <a:prstGeom prst="rect">
            <a:avLst/>
          </a:prstGeom>
          <a:noFill/>
          <a:ln/>
        </p:spPr>
        <p:txBody>
          <a:bodyPr wrap="square" rtlCol="0" anchor="t"/>
          <a:lstStyle/>
          <a:p>
            <a:pPr marL="0" indent="0" algn="l">
              <a:lnSpc>
                <a:spcPts val="2000"/>
              </a:lnSpc>
              <a:buNone/>
            </a:pPr>
            <a:r>
              <a:rPr lang="en-US" sz="1500" dirty="0">
                <a:solidFill>
                  <a:srgbClr val="000000"/>
                </a:solidFill>
              </a:rPr>
              <a:t>Пешеход должен понимать физику движения: автомобиль весом более тонны невозможно остановить мгновенно, даже если водитель вдавит педаль тормоза в пол.</a:t>
            </a:r>
            <a:endParaRPr lang="en-US" sz="1500" dirty="0"/>
          </a:p>
        </p:txBody>
      </p:sp>
      <p:sp>
        <p:nvSpPr>
          <p:cNvPr id="5" name="Text 2"/>
          <p:cNvSpPr/>
          <p:nvPr/>
        </p:nvSpPr>
        <p:spPr>
          <a:xfrm>
            <a:off x="4347556" y="2078182"/>
            <a:ext cx="3541222" cy="1828800"/>
          </a:xfrm>
          <a:prstGeom prst="rect">
            <a:avLst/>
          </a:prstGeom>
          <a:noFill/>
          <a:ln/>
        </p:spPr>
        <p:txBody>
          <a:bodyPr wrap="square" rtlCol="0" anchor="t"/>
          <a:lstStyle/>
          <a:p>
            <a:pPr marL="0" indent="0" algn="l">
              <a:lnSpc>
                <a:spcPts val="2000"/>
              </a:lnSpc>
              <a:buNone/>
            </a:pPr>
            <a:r>
              <a:rPr lang="en-US" sz="1500" dirty="0">
                <a:solidFill>
                  <a:srgbClr val="000000"/>
                </a:solidFill>
              </a:rPr>
              <a:t>Остановочный путь складывается из времени реакции водителя (около 1 секунды) и пути, который машина проходит при торможении, что при скорости 60 км/ч составляет десятки метров.</a:t>
            </a:r>
            <a:endParaRPr lang="en-US" sz="1500" dirty="0"/>
          </a:p>
        </p:txBody>
      </p:sp>
      <p:sp>
        <p:nvSpPr>
          <p:cNvPr id="6" name="Text 3"/>
          <p:cNvSpPr/>
          <p:nvPr/>
        </p:nvSpPr>
        <p:spPr>
          <a:xfrm>
            <a:off x="8370916" y="2078182"/>
            <a:ext cx="3325091" cy="1828800"/>
          </a:xfrm>
          <a:prstGeom prst="rect">
            <a:avLst/>
          </a:prstGeom>
          <a:noFill/>
          <a:ln/>
        </p:spPr>
        <p:txBody>
          <a:bodyPr wrap="square" rtlCol="0" anchor="t"/>
          <a:lstStyle/>
          <a:p>
            <a:pPr marL="0" indent="0" algn="l">
              <a:lnSpc>
                <a:spcPts val="2000"/>
              </a:lnSpc>
              <a:buNone/>
            </a:pPr>
            <a:r>
              <a:rPr lang="en-US" sz="1500" dirty="0">
                <a:solidFill>
                  <a:srgbClr val="000000"/>
                </a:solidFill>
              </a:rPr>
              <a:t>На мокром асфальте или гололёде это расстояние увеличивается в несколько раз, делая переход дороги перед близко идущим транспортом смертельно опасным трюком.</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57200" y="523702"/>
            <a:ext cx="4680065" cy="6051665"/>
          </a:xfrm>
          <a:prstGeom prst="rect">
            <a:avLst/>
          </a:prstGeom>
        </p:spPr>
      </p:pic>
      <p:sp>
        <p:nvSpPr>
          <p:cNvPr id="4" name="Text 0"/>
          <p:cNvSpPr/>
          <p:nvPr/>
        </p:nvSpPr>
        <p:spPr>
          <a:xfrm>
            <a:off x="5636029" y="5843847"/>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5636029" y="750224"/>
            <a:ext cx="4469650" cy="980899"/>
          </a:xfrm>
          <a:prstGeom prst="rect">
            <a:avLst/>
          </a:prstGeom>
          <a:noFill/>
          <a:ln/>
        </p:spPr>
        <p:txBody>
          <a:bodyPr wrap="square" rtlCol="0" anchor="t"/>
          <a:lstStyle/>
          <a:p>
            <a:pPr marL="0" indent="0" algn="l">
              <a:buNone/>
            </a:pPr>
            <a:r>
              <a:rPr lang="en-US" sz="2200" b="1" dirty="0">
                <a:solidFill>
                  <a:srgbClr val="000000"/>
                </a:solidFill>
              </a:rPr>
              <a:t>Погодные условия и сезонные риски</a:t>
            </a:r>
            <a:endParaRPr lang="en-US" sz="2200" dirty="0"/>
          </a:p>
        </p:txBody>
      </p:sp>
      <p:sp>
        <p:nvSpPr>
          <p:cNvPr id="6" name="Text 2"/>
          <p:cNvSpPr/>
          <p:nvPr/>
        </p:nvSpPr>
        <p:spPr>
          <a:xfrm>
            <a:off x="5636029" y="2019993"/>
            <a:ext cx="5818909" cy="1005840"/>
          </a:xfrm>
          <a:prstGeom prst="rect">
            <a:avLst/>
          </a:prstGeom>
          <a:noFill/>
          <a:ln/>
        </p:spPr>
        <p:txBody>
          <a:bodyPr wrap="square" rtlCol="0" anchor="t"/>
          <a:lstStyle/>
          <a:p>
            <a:pPr marL="0" indent="0" algn="l">
              <a:lnSpc>
                <a:spcPts val="2000"/>
              </a:lnSpc>
              <a:buNone/>
            </a:pPr>
            <a:r>
              <a:rPr lang="en-US" sz="1500" dirty="0">
                <a:solidFill>
                  <a:srgbClr val="000000"/>
                </a:solidFill>
              </a:rPr>
              <a:t>Дождь, туман, снегопад и яркое солнце значительно усложняют дорожную обстановку, снижая видимость как для водителей, так и для пешеходов.</a:t>
            </a:r>
            <a:endParaRPr lang="en-US" sz="1500" dirty="0"/>
          </a:p>
        </p:txBody>
      </p:sp>
      <p:sp>
        <p:nvSpPr>
          <p:cNvPr id="7" name="Text 3"/>
          <p:cNvSpPr/>
          <p:nvPr/>
        </p:nvSpPr>
        <p:spPr>
          <a:xfrm>
            <a:off x="5636029" y="3167149"/>
            <a:ext cx="5818909" cy="2377440"/>
          </a:xfrm>
          <a:prstGeom prst="rect">
            <a:avLst/>
          </a:prstGeom>
          <a:noFill/>
          <a:ln/>
        </p:spPr>
        <p:txBody>
          <a:bodyPr wrap="square" rtlCol="0" anchor="t"/>
          <a:lstStyle/>
          <a:p>
            <a:pPr marL="0" indent="0" algn="l">
              <a:lnSpc>
                <a:spcPts val="2000"/>
              </a:lnSpc>
              <a:buNone/>
            </a:pPr>
            <a:r>
              <a:rPr lang="en-US" sz="1500" dirty="0">
                <a:solidFill>
                  <a:srgbClr val="000000"/>
                </a:solidFill>
              </a:rPr>
              <a:t>В зимний период капюшоны и объёмные шарфы ограничивают обзор, а скользкое покрытие под ногами может привести к падению прямо под колёса автомобиля.
В такую погоду необходимо быть вдвойне осторожным, увеличить дистанцию до машин и учитывать, что автомобиль может занести при торможении. 
</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620982" y="450965"/>
            <a:ext cx="10141528" cy="581892"/>
          </a:xfrm>
          <a:prstGeom prst="rect">
            <a:avLst/>
          </a:prstGeom>
          <a:noFill/>
          <a:ln/>
        </p:spPr>
        <p:txBody>
          <a:bodyPr wrap="square" rtlCol="0" anchor="t"/>
          <a:lstStyle/>
          <a:p>
            <a:pPr marL="0" indent="0" algn="l">
              <a:buNone/>
            </a:pPr>
            <a:r>
              <a:rPr lang="en-US" sz="2200" b="1" dirty="0">
                <a:solidFill>
                  <a:srgbClr val="000000"/>
                </a:solidFill>
              </a:rPr>
              <a:t>Ожидание общественного транспорта</a:t>
            </a:r>
            <a:endParaRPr lang="en-US" sz="2200" dirty="0"/>
          </a:p>
        </p:txBody>
      </p:sp>
      <p:sp>
        <p:nvSpPr>
          <p:cNvPr id="4" name="Text 1"/>
          <p:cNvSpPr/>
          <p:nvPr/>
        </p:nvSpPr>
        <p:spPr>
          <a:xfrm>
            <a:off x="1828800" y="1795549"/>
            <a:ext cx="4048298" cy="2651760"/>
          </a:xfrm>
          <a:prstGeom prst="rect">
            <a:avLst/>
          </a:prstGeom>
          <a:noFill/>
          <a:ln/>
        </p:spPr>
        <p:txBody>
          <a:bodyPr wrap="square" rtlCol="0" anchor="t"/>
          <a:lstStyle/>
          <a:p>
            <a:pPr marL="0" indent="0" algn="l">
              <a:lnSpc>
                <a:spcPts val="2000"/>
              </a:lnSpc>
              <a:buNone/>
            </a:pPr>
            <a:r>
              <a:rPr lang="en-US" sz="1500" dirty="0">
                <a:solidFill>
                  <a:srgbClr val="000000"/>
                </a:solidFill>
              </a:rPr>
              <a:t>Ожидать автобус, троллейбус или трамвай разрешается только на остановках.
Категорически запрещено выходить на проезжую часть, чтобы посмотреть, едет ли транспорт, или играть на остановке в подвижные игры, рискуя оступиться. 
</a:t>
            </a:r>
            <a:endParaRPr lang="en-US" sz="1500" dirty="0"/>
          </a:p>
        </p:txBody>
      </p:sp>
      <p:sp>
        <p:nvSpPr>
          <p:cNvPr id="5" name="Text 2"/>
          <p:cNvSpPr/>
          <p:nvPr/>
        </p:nvSpPr>
        <p:spPr>
          <a:xfrm>
            <a:off x="6276109" y="1795549"/>
            <a:ext cx="4630189" cy="2651760"/>
          </a:xfrm>
          <a:prstGeom prst="rect">
            <a:avLst/>
          </a:prstGeom>
          <a:noFill/>
          <a:ln/>
        </p:spPr>
        <p:txBody>
          <a:bodyPr wrap="square" rtlCol="0" anchor="t"/>
          <a:lstStyle/>
          <a:p>
            <a:pPr marL="0" indent="0" algn="l">
              <a:lnSpc>
                <a:spcPts val="2000"/>
              </a:lnSpc>
              <a:buNone/>
            </a:pPr>
            <a:r>
              <a:rPr lang="en-US" sz="1500" dirty="0">
                <a:solidFill>
                  <a:srgbClr val="000000"/>
                </a:solidFill>
              </a:rPr>
              <a:t>Подходить к дверям транспортного средства можно только после его полной остановки, соблюдая очерёдность и не создавая давки при посадке.
При выходе из транспорта необходимо убедиться в отсутствии приближающихся автомобилей и только затем переходить проезжую часть в безопасном месте
</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98764" y="415636"/>
            <a:ext cx="3308465" cy="6051665"/>
          </a:xfrm>
          <a:prstGeom prst="rect">
            <a:avLst/>
          </a:prstGeom>
        </p:spPr>
      </p:pic>
      <p:sp>
        <p:nvSpPr>
          <p:cNvPr id="4" name="Text 0"/>
          <p:cNvSpPr/>
          <p:nvPr/>
        </p:nvSpPr>
        <p:spPr>
          <a:xfrm>
            <a:off x="4513811" y="5902036"/>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4513811" y="1232362"/>
            <a:ext cx="5985164" cy="581886"/>
          </a:xfrm>
          <a:prstGeom prst="rect">
            <a:avLst/>
          </a:prstGeom>
          <a:noFill/>
          <a:ln/>
        </p:spPr>
        <p:txBody>
          <a:bodyPr wrap="square" rtlCol="0" anchor="t"/>
          <a:lstStyle/>
          <a:p>
            <a:pPr marL="0" indent="0" algn="l">
              <a:buNone/>
            </a:pPr>
            <a:r>
              <a:rPr lang="en-US" sz="2200" b="1" dirty="0">
                <a:solidFill>
                  <a:srgbClr val="000000"/>
                </a:solidFill>
              </a:rPr>
              <a:t>Поведение при выходе из транспорта</a:t>
            </a:r>
            <a:endParaRPr lang="en-US" sz="2200" dirty="0"/>
          </a:p>
        </p:txBody>
      </p:sp>
      <p:sp>
        <p:nvSpPr>
          <p:cNvPr id="6" name="Text 2"/>
          <p:cNvSpPr/>
          <p:nvPr/>
        </p:nvSpPr>
        <p:spPr>
          <a:xfrm>
            <a:off x="4513811" y="2078182"/>
            <a:ext cx="6458989" cy="1005840"/>
          </a:xfrm>
          <a:prstGeom prst="rect">
            <a:avLst/>
          </a:prstGeom>
          <a:noFill/>
          <a:ln/>
        </p:spPr>
        <p:txBody>
          <a:bodyPr wrap="square" rtlCol="0" anchor="t"/>
          <a:lstStyle/>
          <a:p>
            <a:pPr marL="0" indent="0" algn="l">
              <a:lnSpc>
                <a:spcPts val="2000"/>
              </a:lnSpc>
              <a:buNone/>
            </a:pPr>
            <a:r>
              <a:rPr lang="en-US" sz="1500" dirty="0">
                <a:solidFill>
                  <a:srgbClr val="000000"/>
                </a:solidFill>
              </a:rPr>
              <a:t>После выхода из автобуса или троллейбуса нельзя сразу перебегать дорогу: нужно дождаться отправления транспортного средства и дойти до пешеходного перехода.</a:t>
            </a:r>
            <a:endParaRPr lang="en-US" sz="1500" dirty="0"/>
          </a:p>
        </p:txBody>
      </p:sp>
      <p:sp>
        <p:nvSpPr>
          <p:cNvPr id="7" name="Text 3"/>
          <p:cNvSpPr/>
          <p:nvPr/>
        </p:nvSpPr>
        <p:spPr>
          <a:xfrm>
            <a:off x="4513811" y="3300153"/>
            <a:ext cx="6774873" cy="2103120"/>
          </a:xfrm>
          <a:prstGeom prst="rect">
            <a:avLst/>
          </a:prstGeom>
          <a:noFill/>
          <a:ln/>
        </p:spPr>
        <p:txBody>
          <a:bodyPr wrap="square" rtlCol="0" anchor="t"/>
          <a:lstStyle/>
          <a:p>
            <a:pPr marL="0" indent="0" algn="l">
              <a:lnSpc>
                <a:spcPts val="2000"/>
              </a:lnSpc>
              <a:buNone/>
            </a:pPr>
            <a:r>
              <a:rPr lang="en-US" sz="1500" dirty="0">
                <a:solidFill>
                  <a:srgbClr val="000000"/>
                </a:solidFill>
              </a:rPr>
              <a:t>Спешка при пересадке часто приводит к тому, что пешеход попадает под колёса попутного или встречного транспорта, который не ожидает появления человека на проезжей части. 
Особую осторожность следует проявлять на трамвайных остановках, расположенных посередине улицы, убедившись, что водители автомобилей остановились и пропускают пассажиров. 
</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537855" y="650471"/>
            <a:ext cx="10141527" cy="581892"/>
          </a:xfrm>
          <a:prstGeom prst="rect">
            <a:avLst/>
          </a:prstGeom>
          <a:noFill/>
          <a:ln/>
        </p:spPr>
        <p:txBody>
          <a:bodyPr wrap="square" rtlCol="0" anchor="t"/>
          <a:lstStyle/>
          <a:p>
            <a:pPr marL="0" indent="0" algn="l">
              <a:buNone/>
            </a:pPr>
            <a:r>
              <a:rPr lang="en-US" sz="2200" b="1" dirty="0">
                <a:solidFill>
                  <a:srgbClr val="000000"/>
                </a:solidFill>
              </a:rPr>
              <a:t>Движение группами и в тёмное время</a:t>
            </a:r>
            <a:endParaRPr lang="en-US" sz="2200" dirty="0"/>
          </a:p>
        </p:txBody>
      </p:sp>
      <p:sp>
        <p:nvSpPr>
          <p:cNvPr id="4" name="Text 1"/>
          <p:cNvSpPr/>
          <p:nvPr/>
        </p:nvSpPr>
        <p:spPr>
          <a:xfrm>
            <a:off x="1537855" y="1662545"/>
            <a:ext cx="4397433" cy="2926080"/>
          </a:xfrm>
          <a:prstGeom prst="rect">
            <a:avLst/>
          </a:prstGeom>
          <a:noFill/>
          <a:ln/>
        </p:spPr>
        <p:txBody>
          <a:bodyPr wrap="square" rtlCol="0" anchor="t"/>
          <a:lstStyle/>
          <a:p>
            <a:pPr marL="0" indent="0" algn="l">
              <a:lnSpc>
                <a:spcPts val="2000"/>
              </a:lnSpc>
              <a:buNone/>
            </a:pPr>
            <a:r>
              <a:rPr lang="en-US" sz="1500" dirty="0">
                <a:solidFill>
                  <a:srgbClr val="000000"/>
                </a:solidFill>
              </a:rPr>
              <a:t>При организованном движении колонной школьники должны идти только по правой стороне дороги в направлении движения транспортных средств, занимая не более половины ширины проезжей части.
Сопровождающие с флажками обязаны находиться в начале и конце колонны, а в тёмное время суток — использовать фонари.
</a:t>
            </a:r>
            <a:endParaRPr lang="en-US" sz="1500" dirty="0"/>
          </a:p>
        </p:txBody>
      </p:sp>
      <p:sp>
        <p:nvSpPr>
          <p:cNvPr id="5" name="Text 2"/>
          <p:cNvSpPr/>
          <p:nvPr/>
        </p:nvSpPr>
        <p:spPr>
          <a:xfrm>
            <a:off x="6425738" y="1662545"/>
            <a:ext cx="4156364" cy="3200400"/>
          </a:xfrm>
          <a:prstGeom prst="rect">
            <a:avLst/>
          </a:prstGeom>
          <a:noFill/>
          <a:ln/>
        </p:spPr>
        <p:txBody>
          <a:bodyPr wrap="square" rtlCol="0" anchor="t"/>
          <a:lstStyle/>
          <a:p>
            <a:pPr marL="0" indent="0" algn="l">
              <a:lnSpc>
                <a:spcPts val="2000"/>
              </a:lnSpc>
              <a:buNone/>
            </a:pPr>
            <a:r>
              <a:rPr lang="en-US" sz="1500" dirty="0">
                <a:solidFill>
                  <a:srgbClr val="000000"/>
                </a:solidFill>
              </a:rPr>
              <a:t>Индивидуальное передвижение ночью вне населённых пунктов без светоотражателей является административным правонарушением и наказывается штрафом.
Для максимальной безопасности все участники колонны в условиях недостаточной видимости должны иметь светоотражающие элементы на одежде, рюкзаках или обуви.
</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995160" y="498764"/>
            <a:ext cx="4680065" cy="6051665"/>
          </a:xfrm>
          <a:prstGeom prst="rect">
            <a:avLst/>
          </a:prstGeom>
        </p:spPr>
      </p:pic>
      <p:sp>
        <p:nvSpPr>
          <p:cNvPr id="4" name="Text 0"/>
          <p:cNvSpPr/>
          <p:nvPr/>
        </p:nvSpPr>
        <p:spPr>
          <a:xfrm>
            <a:off x="648393" y="5818909"/>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432262" y="1115984"/>
            <a:ext cx="5293259" cy="980899"/>
          </a:xfrm>
          <a:prstGeom prst="rect">
            <a:avLst/>
          </a:prstGeom>
          <a:noFill/>
          <a:ln/>
        </p:spPr>
        <p:txBody>
          <a:bodyPr wrap="square" rtlCol="0" anchor="t"/>
          <a:lstStyle/>
          <a:p>
            <a:pPr marL="0" indent="0" algn="l">
              <a:buNone/>
            </a:pPr>
            <a:r>
              <a:rPr lang="en-US" sz="2200" b="1" dirty="0">
                <a:solidFill>
                  <a:srgbClr val="000000"/>
                </a:solidFill>
              </a:rPr>
              <a:t>Психология водителя и зрительный контакт</a:t>
            </a:r>
            <a:endParaRPr lang="en-US" sz="2200" dirty="0"/>
          </a:p>
        </p:txBody>
      </p:sp>
      <p:sp>
        <p:nvSpPr>
          <p:cNvPr id="6" name="Text 2"/>
          <p:cNvSpPr/>
          <p:nvPr/>
        </p:nvSpPr>
        <p:spPr>
          <a:xfrm>
            <a:off x="432262" y="2319251"/>
            <a:ext cx="5818909" cy="1005840"/>
          </a:xfrm>
          <a:prstGeom prst="rect">
            <a:avLst/>
          </a:prstGeom>
          <a:noFill/>
          <a:ln/>
        </p:spPr>
        <p:txBody>
          <a:bodyPr wrap="square" rtlCol="0" anchor="t"/>
          <a:lstStyle/>
          <a:p>
            <a:pPr marL="0" indent="0" algn="l">
              <a:lnSpc>
                <a:spcPts val="2000"/>
              </a:lnSpc>
              <a:buNone/>
            </a:pPr>
            <a:r>
              <a:rPr lang="en-US" sz="1500" dirty="0">
                <a:solidFill>
                  <a:srgbClr val="000000"/>
                </a:solidFill>
              </a:rPr>
              <a:t>Водитель — тоже человек, который может устать, отвлечься, быть ослеплённым фарами или просто не ожидать появления пешехода.</a:t>
            </a:r>
            <a:endParaRPr lang="en-US" sz="1500" dirty="0"/>
          </a:p>
        </p:txBody>
      </p:sp>
      <p:sp>
        <p:nvSpPr>
          <p:cNvPr id="7" name="Text 3"/>
          <p:cNvSpPr/>
          <p:nvPr/>
        </p:nvSpPr>
        <p:spPr>
          <a:xfrm>
            <a:off x="432262" y="3532909"/>
            <a:ext cx="5228705" cy="2103120"/>
          </a:xfrm>
          <a:prstGeom prst="rect">
            <a:avLst/>
          </a:prstGeom>
          <a:noFill/>
          <a:ln/>
        </p:spPr>
        <p:txBody>
          <a:bodyPr wrap="square" rtlCol="0" anchor="t"/>
          <a:lstStyle/>
          <a:p>
            <a:pPr marL="0" indent="0" algn="l">
              <a:lnSpc>
                <a:spcPts val="2000"/>
              </a:lnSpc>
              <a:buNone/>
            </a:pPr>
            <a:r>
              <a:rPr lang="en-US" sz="1500" dirty="0">
                <a:solidFill>
                  <a:srgbClr val="000000"/>
                </a:solidFill>
              </a:rPr>
              <a:t>Установление зрительного контакта помогает убедиться, что водитель вас заметил и намеренно уступает дорогу.
Никогда не рассчитывайте на то, что вас пропустят «по умолчанию»: лучше потерять несколько секунд в ожидании, чем рискнуть здоровьем. 
</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750224"/>
            <a:ext cx="10141527" cy="581886"/>
          </a:xfrm>
          <a:prstGeom prst="rect">
            <a:avLst/>
          </a:prstGeom>
          <a:noFill/>
          <a:ln/>
        </p:spPr>
        <p:txBody>
          <a:bodyPr wrap="square" rtlCol="0" anchor="t"/>
          <a:lstStyle/>
          <a:p>
            <a:pPr marL="0" indent="0" algn="l">
              <a:buNone/>
            </a:pPr>
            <a:r>
              <a:rPr lang="en-US" sz="2200" b="1" dirty="0">
                <a:solidFill>
                  <a:srgbClr val="000000"/>
                </a:solidFill>
              </a:rPr>
              <a:t>Ответственность пешехода</a:t>
            </a:r>
            <a:endParaRPr lang="en-US" sz="2200" dirty="0"/>
          </a:p>
        </p:txBody>
      </p:sp>
      <p:sp>
        <p:nvSpPr>
          <p:cNvPr id="4" name="Text 1"/>
          <p:cNvSpPr/>
          <p:nvPr/>
        </p:nvSpPr>
        <p:spPr>
          <a:xfrm>
            <a:off x="1271847" y="1562793"/>
            <a:ext cx="8370916" cy="1005840"/>
          </a:xfrm>
          <a:prstGeom prst="rect">
            <a:avLst/>
          </a:prstGeom>
          <a:noFill/>
          <a:ln/>
        </p:spPr>
        <p:txBody>
          <a:bodyPr wrap="square" rtlCol="0" anchor="t"/>
          <a:lstStyle/>
          <a:p>
            <a:pPr marL="0" indent="0" algn="l">
              <a:lnSpc>
                <a:spcPts val="2000"/>
              </a:lnSpc>
              <a:buNone/>
            </a:pPr>
            <a:r>
              <a:rPr lang="en-US" sz="1500" dirty="0">
                <a:solidFill>
                  <a:srgbClr val="000000"/>
                </a:solidFill>
              </a:rPr>
              <a:t>Нарушение ПДД пешеходом влечёт за собой административную ответственность в виде предупреждения или наложения штрафа согласно Кодексу об административных правонарушениях.</a:t>
            </a:r>
            <a:endParaRPr lang="en-US" sz="1500" dirty="0"/>
          </a:p>
        </p:txBody>
      </p:sp>
      <p:sp>
        <p:nvSpPr>
          <p:cNvPr id="5" name="Text 2"/>
          <p:cNvSpPr/>
          <p:nvPr/>
        </p:nvSpPr>
        <p:spPr>
          <a:xfrm>
            <a:off x="1271847" y="2734887"/>
            <a:ext cx="8362604" cy="1828800"/>
          </a:xfrm>
          <a:prstGeom prst="rect">
            <a:avLst/>
          </a:prstGeom>
          <a:noFill/>
          <a:ln/>
        </p:spPr>
        <p:txBody>
          <a:bodyPr wrap="square" rtlCol="0" anchor="t"/>
          <a:lstStyle/>
          <a:p>
            <a:pPr marL="0" indent="0" algn="l">
              <a:lnSpc>
                <a:spcPts val="2000"/>
              </a:lnSpc>
              <a:buNone/>
            </a:pPr>
            <a:r>
              <a:rPr lang="en-US" sz="1500" dirty="0">
                <a:solidFill>
                  <a:srgbClr val="000000"/>
                </a:solidFill>
              </a:rPr>
              <a:t>Однако более серьёзной является гражданская ответственность: если по вине пешехода произошла авария, суд может обязать его возместить материальный ущерб за разбитый автомобиль.
Законодательство рассматривает дорогу как место коллективной ответственности, где каждый участник отвечает за свои действия. 
</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98764" y="415636"/>
            <a:ext cx="3308465" cy="6051665"/>
          </a:xfrm>
          <a:prstGeom prst="rect">
            <a:avLst/>
          </a:prstGeom>
        </p:spPr>
      </p:pic>
      <p:sp>
        <p:nvSpPr>
          <p:cNvPr id="4" name="Text 0"/>
          <p:cNvSpPr/>
          <p:nvPr/>
        </p:nvSpPr>
        <p:spPr>
          <a:xfrm>
            <a:off x="4513811" y="5818909"/>
            <a:ext cx="7481455" cy="457200"/>
          </a:xfrm>
          <a:prstGeom prst="rect">
            <a:avLst/>
          </a:prstGeom>
          <a:noFill/>
          <a:ln/>
        </p:spPr>
        <p:txBody>
          <a:bodyPr wrap="square" rtlCol="0" anchor="t"/>
          <a:lstStyle/>
          <a:p>
            <a:pPr marL="0" indent="0" algn="l">
              <a:buNone/>
            </a:pPr>
            <a:endParaRPr lang="en-US" dirty="0"/>
          </a:p>
        </p:txBody>
      </p:sp>
      <p:sp>
        <p:nvSpPr>
          <p:cNvPr id="5" name="Text 1"/>
          <p:cNvSpPr/>
          <p:nvPr/>
        </p:nvSpPr>
        <p:spPr>
          <a:xfrm>
            <a:off x="4513811" y="1082733"/>
            <a:ext cx="5985164" cy="581886"/>
          </a:xfrm>
          <a:prstGeom prst="rect">
            <a:avLst/>
          </a:prstGeom>
          <a:noFill/>
          <a:ln/>
        </p:spPr>
        <p:txBody>
          <a:bodyPr wrap="square" rtlCol="0" anchor="t"/>
          <a:lstStyle/>
          <a:p>
            <a:pPr marL="0" indent="0" algn="l">
              <a:buNone/>
            </a:pPr>
            <a:r>
              <a:rPr lang="en-US" sz="2200" b="1" dirty="0">
                <a:solidFill>
                  <a:srgbClr val="000000"/>
                </a:solidFill>
              </a:rPr>
              <a:t>Культура безопасности</a:t>
            </a:r>
            <a:endParaRPr lang="en-US" sz="2200" dirty="0"/>
          </a:p>
        </p:txBody>
      </p:sp>
      <p:sp>
        <p:nvSpPr>
          <p:cNvPr id="6" name="Text 2"/>
          <p:cNvSpPr/>
          <p:nvPr/>
        </p:nvSpPr>
        <p:spPr>
          <a:xfrm>
            <a:off x="4513811" y="1762298"/>
            <a:ext cx="5818909" cy="1005840"/>
          </a:xfrm>
          <a:prstGeom prst="rect">
            <a:avLst/>
          </a:prstGeom>
          <a:noFill/>
          <a:ln/>
        </p:spPr>
        <p:txBody>
          <a:bodyPr wrap="square" rtlCol="0" anchor="t"/>
          <a:lstStyle/>
          <a:p>
            <a:pPr marL="0" indent="0" algn="l">
              <a:lnSpc>
                <a:spcPts val="2000"/>
              </a:lnSpc>
              <a:buNone/>
            </a:pPr>
            <a:r>
              <a:rPr lang="en-US" sz="1500" dirty="0">
                <a:solidFill>
                  <a:srgbClr val="000000"/>
                </a:solidFill>
              </a:rPr>
              <a:t>Соблюдение правил дорожного движения — это не проявление трусости, а показатель осознанности и уважения к собственной жизни.</a:t>
            </a:r>
            <a:endParaRPr lang="en-US" sz="1500" dirty="0"/>
          </a:p>
        </p:txBody>
      </p:sp>
      <p:sp>
        <p:nvSpPr>
          <p:cNvPr id="7" name="Text 3"/>
          <p:cNvSpPr/>
          <p:nvPr/>
        </p:nvSpPr>
        <p:spPr>
          <a:xfrm>
            <a:off x="4513811" y="2992582"/>
            <a:ext cx="5818909" cy="2103120"/>
          </a:xfrm>
          <a:prstGeom prst="rect">
            <a:avLst/>
          </a:prstGeom>
          <a:noFill/>
          <a:ln/>
        </p:spPr>
        <p:txBody>
          <a:bodyPr wrap="square" rtlCol="0" anchor="t"/>
          <a:lstStyle/>
          <a:p>
            <a:pPr marL="0" indent="0" algn="l">
              <a:lnSpc>
                <a:spcPts val="2000"/>
              </a:lnSpc>
              <a:buNone/>
            </a:pPr>
            <a:r>
              <a:rPr lang="en-US" sz="1500" dirty="0">
                <a:solidFill>
                  <a:srgbClr val="000000"/>
                </a:solidFill>
              </a:rPr>
              <a:t>Безопасность на дороге начинается с самодисциплины: умения остановиться, осмотреться и принять верное решение в сложной ситуации.
Знание основ безопасности жизнедеятельности и ПДД помогает сохранить жизнь, избежать инвалидности и быть примером грамотного поведения. 
</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1170</Words>
  <Application>Microsoft Office PowerPoint</Application>
  <PresentationFormat>Широкоэкранный</PresentationFormat>
  <Paragraphs>63</Paragraphs>
  <Slides>15</Slides>
  <Notes>15</Notes>
  <HiddenSlides>0</HiddenSlides>
  <MMClips>0</MMClips>
  <ScaleCrop>false</ScaleCrop>
  <HeadingPairs>
    <vt:vector size="6" baseType="variant">
      <vt:variant>
        <vt:lpstr>Использованные шрифты</vt:lpstr>
      </vt:variant>
      <vt:variant>
        <vt:i4>1</vt:i4>
      </vt:variant>
      <vt:variant>
        <vt:lpstr>Тема</vt:lpstr>
      </vt:variant>
      <vt:variant>
        <vt:i4>1</vt:i4>
      </vt:variant>
      <vt:variant>
        <vt:lpstr>Заголовки слайдов</vt:lpstr>
      </vt:variant>
      <vt:variant>
        <vt:i4>15</vt:i4>
      </vt:variant>
    </vt:vector>
  </HeadingPairs>
  <TitlesOfParts>
    <vt:vector size="17" baseType="lpstr">
      <vt:lpstr>Arial</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Anna Izguzhina</cp:lastModifiedBy>
  <cp:revision>2</cp:revision>
  <dcterms:created xsi:type="dcterms:W3CDTF">2026-02-17T15:09:29Z</dcterms:created>
  <dcterms:modified xsi:type="dcterms:W3CDTF">2026-02-17T15:11:48Z</dcterms:modified>
</cp:coreProperties>
</file>