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308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07185" y="608907"/>
            <a:ext cx="5726371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 Плоские черви</a:t>
            </a: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907186" y="1575262"/>
            <a:ext cx="451883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Тип Плоские черви объединяет около 25 тысяч видов древних беспозвоночных, первыми в эволюции обретших двустороннюю симметрию и уплощённое тело, компенсирующее отсутствие органов дыхания за счёт увеличения поверхности газообмена.
Среди них есть как свободноживущие формы, так и опасные паразиты, вызывающие болезни человека и животных.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991293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Жизненный цикл Печёночного сосальщика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86663" y="2078182"/>
            <a:ext cx="3325091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Взрослый червь паразитирует в печени крупного рогатого скота или человека (окончательный хозяин), а его личинки развиваются в теле малого прудовика (промежуточный хозяин).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Яйца паразита должны попасть в воду, где из них выходят личинки с ресничками, внедряющиеся в тело улитки для бесполого размножения.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345978" y="2078182"/>
            <a:ext cx="3325091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Хвостатые личинки покидает улитку, оседают на прибрежной траве и превращаются в цисты, которые заражают скот при поедании травы или человека при питье сырой воды из водоёма.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06" y="664215"/>
            <a:ext cx="4140679" cy="5354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70741" y="525780"/>
            <a:ext cx="4215770" cy="9809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 Ленточные черви (Цестоды)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270741" y="1704109"/>
            <a:ext cx="6599833" cy="1724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Ленточные черви — это паразиты с глубокой адаптацией к жизни в организме хозяина: их тело имеет форму длинной ленты и состоит из головки (сколекса), шейки и множества члеников (проглоттид). 
Среди них выделяют:
• </a:t>
            </a:r>
            <a:r>
              <a:rPr lang="en-US" sz="1500" i="1" dirty="0">
                <a:solidFill>
                  <a:srgbClr val="000000"/>
                </a:solidFill>
              </a:rPr>
              <a:t>бычий цепень, свиной цепень и широкий лентец</a:t>
            </a:r>
            <a:r>
              <a:rPr lang="en-US" sz="1500" dirty="0">
                <a:solidFill>
                  <a:srgbClr val="000000"/>
                </a:solidFill>
              </a:rPr>
              <a:t>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270742" y="3562710"/>
            <a:ext cx="6516706" cy="2050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головке расположены органы прикрепления — крючья или присоски, а в шейке происходит постоянное образование новых члеников, благодаря чему червь растёт всю жизнь.
В зрелых задних члениках содержится огромное количество яиц, которые периодически отрываются и выводятся во внешнюю среду с фекалиями хозяина.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Бычий цепень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95796"/>
            <a:ext cx="9975273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Бычий цепень — один из самых крупных представителей ленточных червей, достигающий в длину 10 метров и паразитирующий в тонком кишечнике человека.
Промежуточным хозяином служит крупный рогатый скот, в мышцах которого личинки превращаются в пузырчатую стадию — финну.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47049"/>
            <a:ext cx="8415617" cy="10088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Заражение человека происходит при употреблении в пищу плохо прожаренного мяса (говядины), содержащего живые финны, из которых в кишечнике развивается взрослый червь.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82" y="415636"/>
            <a:ext cx="2960847" cy="541582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67344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Приспособления к паразитизму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421476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эволюции паразитические черви выработали ряд уникальных адаптаций, таких как толстая защитная оболочка (тегумент), предохраняющая их от действия пищеварительных соков хозяина.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2701636"/>
            <a:ext cx="5818909" cy="25021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них наблюдается упрощение организации (редукция органов чувств, пищеварения и движения), компенсируемое мощным развитием половой системы и колоссальной плодовитостью.
Сложные жизненные циклы со сменой хозяев позволяют паразитам выживать, несмотря на высокую гибель яиц и личинок во внешней среде.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Профилактика гельминтозов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предотвращения заражения плоскими червями необходимо строго соблюдать правила личной гигиены. 
Важно мыть руки перед едой и не пить сырую воду из рек, озёр и других открытых водоёмов.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533804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Ключевая мера защиты — тщательная термическая обработка мяса и рыбы, а также ветеринарный контроль продуктов на рынках и в магазинах. 
Дополнительно помогает уничтожение промежуточных хозяев паразитов, например, пресноводных моллюсков, в местах выпаса скота.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775" y="523703"/>
            <a:ext cx="3217652" cy="521286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2" y="775162"/>
            <a:ext cx="6591991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029203" y="1704109"/>
            <a:ext cx="5909091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Плоские черви представляют собой важный этап в эволюции животного мира, первыми освоив трёхслойное строение, двустороннюю симметрию и органный уровень организации.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029203" y="2881223"/>
            <a:ext cx="5736563" cy="2497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то, что многие из них вызывают гельминтозы, они играют значимую роль в экосистемах как регуляторы численности животных-хозяев.
Знание биологии этих животных необходимо для медицины, ветеринарии и сохранения собственного здоровья.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Трёхслойное строение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62793"/>
            <a:ext cx="9975273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Плоские черви являются первыми трёхслойными животными, их органы формируются из трёх зародышевых листков:
• Эктодермы (наружного), 
• энтодермы (внутреннего)
• мезодермы (среднего).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05345" y="3582785"/>
            <a:ext cx="904424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них полностью отсутствует полость тела, а всё пространство между внутренними органами заполнено особой рыхлой соединительной тканью — </a:t>
            </a:r>
            <a:r>
              <a:rPr lang="en-US" sz="1500" i="1" dirty="0">
                <a:solidFill>
                  <a:srgbClr val="000000"/>
                </a:solidFill>
              </a:rPr>
              <a:t>паренхимой</a:t>
            </a:r>
            <a:r>
              <a:rPr lang="en-US" sz="1500" dirty="0">
                <a:solidFill>
                  <a:srgbClr val="000000"/>
                </a:solidFill>
              </a:rPr>
              <a:t>.
Паренхима выполняет опорную функцию, участвует в обмене веществ и запасании питательных элементов, обеспечивая механическую связь между органами. 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625533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Кожно-мускульный мешок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421476"/>
            <a:ext cx="656705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Покровы тела червей срастаются с несколькими слоями мышц, образуя единую структуру, называемую кожно-мускульным мешком.
Под эпителием расположены кольцевые, продольные и косые (диагональные) мышцы, согласованное сокращение которых позволяет животному изменять форму тела и совершать сложные движения.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329796"/>
            <a:ext cx="6916189" cy="18157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свободноживущих форм (например, планарий) эпителий снабжён ресничками, помогающими при передвижении, тогда как у паразитов покровы плотные и защищают от переваривания в организме хозяина.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417715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Пищеварительная система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662545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Пищеварительная система плоских червей замкнутого (слепого) типа: она состоит из ротового отверстия, глотки и разветвлённого кишечника, но анальное отверстие отсутствует.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3408218"/>
            <a:ext cx="4156364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Непереваренные остатки пищи выбрасываются наружу через рот, который у большинства видов расположен на брюшной стороне тела.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375862" y="3408218"/>
            <a:ext cx="415636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отметить, что у ленточных червей (паразитов) пищеварительная система полностью редуцирована (исчезла), так как они всасывают готовые питательные вещества всей поверхностью тела.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08907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Выделительная система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429789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Выделение жидких продуктов обмена веществ осуществляется через специальную систему канальцев, называемую протонефридиями.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618509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канальцы начинаются в паренхиме звёздчатыми клетками с пучком ресничек («пламенными клетками»), биение которых гонит жидкость в выводящие протоки. 
Вредные вещества и избыток воды собираются в более крупные каналы и выводятся наружу через выделительные поры на поверхности тела.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99960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Нервная система и органы чувств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36618"/>
            <a:ext cx="88696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Нервная система лестничного типа (ортогон) образована парным головным нервным узлом (ганглием) и отходящими от него продольными нервными стволами, соединёнными поперечными перемычками. 
У свободноживущих видов хорошо развиты органы чувств:
примитивные глаза для различения света и тьмы, а также органы осязания и обоняния.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692106"/>
            <a:ext cx="7432206" cy="1262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паразитических форм органы чувств развиты слабо или отсутствуют за ненадобностью, так как среда их обитания постоянна.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168" y="415636"/>
            <a:ext cx="3308465" cy="542444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866602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Половая система и размножение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737360"/>
            <a:ext cx="664186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Большинство плоских червей являются гермафродитами:
в организме одной особи развиваются и женские (яичники), и мужские (семенники) половые органы.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851265"/>
            <a:ext cx="6583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Оплодотворение, как правило, перекрёстное (обмен половыми клетками между двумя особями), что повышает генетическое разнообразие потомства.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57105"/>
            <a:ext cx="6957753" cy="141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многие виды, особенно планарии, способны к бесполому размножению путём поперечного деления и обладают уникальной способностью к регенерации — восстановлению целого организма из небольшой части тела.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50718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 Ресничные черви (Турбеллярии)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62793"/>
            <a:ext cx="4156364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этому классу относятся преимущественно свободноживущие хищники, обитающие в морских и пресных водах.
Типичным представителем таких животных является белая планария.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500553" y="1629295"/>
            <a:ext cx="415636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Всё их тело покрыто ресничным эпителием, обеспечивающим плавное скольжение в толще воды или по дну водоёма.
Планарии являются важным звеном в пищевых цепях, и широко используются в лабораториях для изучения регенерации тканей и простейших условных рефлексов.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3"/>
            <a:ext cx="4441767" cy="57435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941416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 Сосальщики (Трематоды)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745673"/>
            <a:ext cx="58189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000"/>
              </a:lnSpc>
            </a:pPr>
            <a:r>
              <a:rPr lang="en-US" sz="1500" dirty="0">
                <a:solidFill>
                  <a:srgbClr val="000000"/>
                </a:solidFill>
              </a:rPr>
              <a:t>Все представители этого класса ведут исключительно паразитический образ жизни, поселяясь во внутренних органах позвоночных животных и человека.
Примерами являются - </a:t>
            </a:r>
            <a:r>
              <a:rPr lang="en-US" sz="1500" i="1" dirty="0">
                <a:solidFill>
                  <a:srgbClr val="000000"/>
                </a:solidFill>
              </a:rPr>
              <a:t>печеночный сосальщик, кошачья двуустка и </a:t>
            </a:r>
            <a:r>
              <a:rPr lang="en-US" sz="1500" i="1" dirty="0" err="1">
                <a:solidFill>
                  <a:srgbClr val="000000"/>
                </a:solidFill>
              </a:rPr>
              <a:t>шистосомы</a:t>
            </a:r>
            <a:r>
              <a:rPr lang="en-US" sz="1500" i="1" dirty="0">
                <a:solidFill>
                  <a:srgbClr val="000000"/>
                </a:solidFill>
              </a:rPr>
              <a:t>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682538"/>
            <a:ext cx="5818909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Их тело листовидной формы снабжено двумя мощными присосками - ротовой и брюшной, с помощью которых они надёжно удерживаются в протоках печени или кишечнике хозяина.
Жизненный цикл сосальщиков сложен и происходит со сменой хозяев, что обеспечивает широкое расселение паразита в природе. 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1161</Words>
  <Application>Microsoft Office PowerPoint</Application>
  <PresentationFormat>Широкоэкранный</PresentationFormat>
  <Paragraphs>62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2026-02-11T10:20:45Z</dcterms:created>
  <dcterms:modified xsi:type="dcterms:W3CDTF">2026-02-11T10:25:04Z</dcterms:modified>
</cp:coreProperties>
</file>