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1" d="100"/>
          <a:sy n="111" d="100"/>
        </p:scale>
        <p:origin x="37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33235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31273" y="498764"/>
            <a:ext cx="4804756" cy="4804756"/>
          </a:xfrm>
          <a:prstGeom prst="rect">
            <a:avLst/>
          </a:prstGeom>
        </p:spPr>
      </p:pic>
      <p:sp>
        <p:nvSpPr>
          <p:cNvPr id="4" name="Text 0"/>
          <p:cNvSpPr/>
          <p:nvPr/>
        </p:nvSpPr>
        <p:spPr>
          <a:xfrm>
            <a:off x="6051665" y="4987636"/>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6051665" y="500842"/>
            <a:ext cx="5985163" cy="581891"/>
          </a:xfrm>
          <a:prstGeom prst="rect">
            <a:avLst/>
          </a:prstGeom>
          <a:noFill/>
          <a:ln/>
        </p:spPr>
        <p:txBody>
          <a:bodyPr wrap="square" rtlCol="0" anchor="t"/>
          <a:lstStyle/>
          <a:p>
            <a:pPr marL="0" indent="0" algn="l">
              <a:buNone/>
            </a:pPr>
            <a:r>
              <a:rPr lang="en-US" sz="2200" b="1" dirty="0">
                <a:solidFill>
                  <a:srgbClr val="000000"/>
                </a:solidFill>
              </a:rPr>
              <a:t>Психология лжи</a:t>
            </a:r>
            <a:r>
              <a:rPr lang="en-US" sz="2200" dirty="0">
                <a:solidFill>
                  <a:srgbClr val="000000"/>
                </a:solidFill>
              </a:rPr>
              <a:t>
</a:t>
            </a:r>
            <a:endParaRPr lang="en-US" sz="2200" dirty="0"/>
          </a:p>
        </p:txBody>
      </p:sp>
      <p:sp>
        <p:nvSpPr>
          <p:cNvPr id="6" name="Text 2"/>
          <p:cNvSpPr/>
          <p:nvPr/>
        </p:nvSpPr>
        <p:spPr>
          <a:xfrm>
            <a:off x="6051665" y="1371600"/>
            <a:ext cx="4869377" cy="2926080"/>
          </a:xfrm>
          <a:prstGeom prst="rect">
            <a:avLst/>
          </a:prstGeom>
          <a:noFill/>
          <a:ln/>
        </p:spPr>
        <p:txBody>
          <a:bodyPr wrap="square" rtlCol="0" anchor="t"/>
          <a:lstStyle/>
          <a:p>
            <a:pPr marL="0" indent="0" algn="l">
              <a:lnSpc>
                <a:spcPts val="2000"/>
              </a:lnSpc>
              <a:buNone/>
            </a:pPr>
            <a:r>
              <a:rPr lang="en-US" sz="1500" dirty="0">
                <a:solidFill>
                  <a:srgbClr val="000000"/>
                </a:solidFill>
              </a:rPr>
              <a:t>Ложь является сложным коммуникативным феноменом, пронизывающим все сферы человеческого взаимодействия и выполняющим разнообразные социальные функции.
Понимание психологических механизмов обмана позволяет глубже осознать природу межличностных отношений, когнитивных процессов личности и способы адаптации человека в социуме. 
</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426027"/>
            <a:ext cx="10141527" cy="581892"/>
          </a:xfrm>
          <a:prstGeom prst="rect">
            <a:avLst/>
          </a:prstGeom>
          <a:noFill/>
          <a:ln/>
        </p:spPr>
        <p:txBody>
          <a:bodyPr wrap="square" rtlCol="0" anchor="t"/>
          <a:lstStyle/>
          <a:p>
            <a:pPr marL="0" indent="0" algn="l">
              <a:buNone/>
            </a:pPr>
            <a:r>
              <a:rPr lang="en-US" sz="2200" b="1" dirty="0">
                <a:solidFill>
                  <a:srgbClr val="000000"/>
                </a:solidFill>
              </a:rPr>
              <a:t>Микровыражения лица</a:t>
            </a:r>
            <a:endParaRPr lang="en-US" sz="2200" dirty="0"/>
          </a:p>
        </p:txBody>
      </p:sp>
      <p:sp>
        <p:nvSpPr>
          <p:cNvPr id="4" name="Text 1"/>
          <p:cNvSpPr/>
          <p:nvPr/>
        </p:nvSpPr>
        <p:spPr>
          <a:xfrm>
            <a:off x="1271847" y="1363287"/>
            <a:ext cx="7888778" cy="1005840"/>
          </a:xfrm>
          <a:prstGeom prst="rect">
            <a:avLst/>
          </a:prstGeom>
          <a:noFill/>
          <a:ln/>
        </p:spPr>
        <p:txBody>
          <a:bodyPr wrap="square" rtlCol="0" anchor="t"/>
          <a:lstStyle/>
          <a:p>
            <a:pPr marL="0" indent="0" algn="l">
              <a:lnSpc>
                <a:spcPts val="2000"/>
              </a:lnSpc>
              <a:buNone/>
            </a:pPr>
            <a:r>
              <a:rPr lang="en-US" sz="1500" dirty="0">
                <a:solidFill>
                  <a:srgbClr val="000000"/>
                </a:solidFill>
              </a:rPr>
              <a:t>Микровыражения представляют собой кратковременные непроизвольные мимические движения, длящиеся доли секунды и отражающие истинные скрываемые эмоции.</a:t>
            </a:r>
            <a:endParaRPr lang="en-US" sz="1500" dirty="0"/>
          </a:p>
        </p:txBody>
      </p:sp>
      <p:sp>
        <p:nvSpPr>
          <p:cNvPr id="5" name="Shape 2"/>
          <p:cNvSpPr/>
          <p:nvPr/>
        </p:nvSpPr>
        <p:spPr>
          <a:xfrm>
            <a:off x="731520" y="1363287"/>
            <a:ext cx="498764" cy="498764"/>
          </a:xfrm>
          <a:prstGeom prst="arc">
            <a:avLst>
              <a:gd name="adj1" fmla="val 0"/>
              <a:gd name="adj2" fmla="val 21600000"/>
            </a:avLst>
          </a:prstGeom>
          <a:solidFill>
            <a:srgbClr val="EAF4F7"/>
          </a:solidFill>
          <a:ln/>
        </p:spPr>
      </p:sp>
      <p:sp>
        <p:nvSpPr>
          <p:cNvPr id="6" name="Text 3"/>
          <p:cNvSpPr/>
          <p:nvPr/>
        </p:nvSpPr>
        <p:spPr>
          <a:xfrm>
            <a:off x="731520" y="1321724"/>
            <a:ext cx="498764" cy="498764"/>
          </a:xfrm>
          <a:prstGeom prst="rect">
            <a:avLst/>
          </a:prstGeom>
          <a:noFill/>
          <a:ln/>
        </p:spPr>
        <p:txBody>
          <a:bodyPr wrap="square" rtlCol="0" anchor="ctr"/>
          <a:lstStyle/>
          <a:p>
            <a:pPr marL="0" indent="0" algn="ctr">
              <a:buNone/>
            </a:pPr>
            <a:r>
              <a:rPr lang="en-US" sz="3000" b="1" dirty="0">
                <a:solidFill>
                  <a:srgbClr val="68A5B9"/>
                </a:solidFill>
              </a:rPr>
              <a:t>1</a:t>
            </a:r>
            <a:endParaRPr lang="en-US" sz="3000" dirty="0"/>
          </a:p>
        </p:txBody>
      </p:sp>
      <p:sp>
        <p:nvSpPr>
          <p:cNvPr id="7" name="Text 4"/>
          <p:cNvSpPr/>
          <p:nvPr/>
        </p:nvSpPr>
        <p:spPr>
          <a:xfrm>
            <a:off x="1271847" y="2660073"/>
            <a:ext cx="8063345" cy="1005840"/>
          </a:xfrm>
          <a:prstGeom prst="rect">
            <a:avLst/>
          </a:prstGeom>
          <a:noFill/>
          <a:ln/>
        </p:spPr>
        <p:txBody>
          <a:bodyPr wrap="square" rtlCol="0" anchor="t"/>
          <a:lstStyle/>
          <a:p>
            <a:pPr marL="0" indent="0" algn="l">
              <a:lnSpc>
                <a:spcPts val="2000"/>
              </a:lnSpc>
              <a:buNone/>
            </a:pPr>
            <a:r>
              <a:rPr lang="en-US" sz="1500" dirty="0">
                <a:solidFill>
                  <a:srgbClr val="000000"/>
                </a:solidFill>
              </a:rPr>
              <a:t>Эти феномены возникают из-за прямой связи лицевых мышцы с лимбической системой мозга, отвечающей за эмоции, поэтому их крайне сложно подавить сознательным усилием воли.</a:t>
            </a:r>
            <a:endParaRPr lang="en-US" sz="1500" dirty="0"/>
          </a:p>
        </p:txBody>
      </p:sp>
      <p:sp>
        <p:nvSpPr>
          <p:cNvPr id="8" name="Shape 5"/>
          <p:cNvSpPr/>
          <p:nvPr/>
        </p:nvSpPr>
        <p:spPr>
          <a:xfrm>
            <a:off x="731520" y="2660073"/>
            <a:ext cx="498764" cy="498764"/>
          </a:xfrm>
          <a:prstGeom prst="arc">
            <a:avLst>
              <a:gd name="adj1" fmla="val 0"/>
              <a:gd name="adj2" fmla="val 21600000"/>
            </a:avLst>
          </a:prstGeom>
          <a:solidFill>
            <a:srgbClr val="EAF4F7"/>
          </a:solidFill>
          <a:ln/>
        </p:spPr>
      </p:sp>
      <p:sp>
        <p:nvSpPr>
          <p:cNvPr id="9" name="Text 6"/>
          <p:cNvSpPr/>
          <p:nvPr/>
        </p:nvSpPr>
        <p:spPr>
          <a:xfrm>
            <a:off x="731520" y="2618509"/>
            <a:ext cx="498764" cy="498764"/>
          </a:xfrm>
          <a:prstGeom prst="rect">
            <a:avLst/>
          </a:prstGeom>
          <a:noFill/>
          <a:ln/>
        </p:spPr>
        <p:txBody>
          <a:bodyPr wrap="square" rtlCol="0" anchor="ctr"/>
          <a:lstStyle/>
          <a:p>
            <a:pPr marL="0" indent="0" algn="ctr">
              <a:buNone/>
            </a:pPr>
            <a:r>
              <a:rPr lang="en-US" sz="3000" b="1" dirty="0">
                <a:solidFill>
                  <a:srgbClr val="68A5B9"/>
                </a:solidFill>
              </a:rPr>
              <a:t>2</a:t>
            </a:r>
            <a:endParaRPr lang="en-US" sz="3000" dirty="0"/>
          </a:p>
        </p:txBody>
      </p:sp>
      <p:sp>
        <p:nvSpPr>
          <p:cNvPr id="10" name="Text 7"/>
          <p:cNvSpPr/>
          <p:nvPr/>
        </p:nvSpPr>
        <p:spPr>
          <a:xfrm>
            <a:off x="1271847" y="3915295"/>
            <a:ext cx="7613361" cy="1005840"/>
          </a:xfrm>
          <a:prstGeom prst="rect">
            <a:avLst/>
          </a:prstGeom>
          <a:noFill/>
          <a:ln/>
        </p:spPr>
        <p:txBody>
          <a:bodyPr wrap="square" rtlCol="0" anchor="t"/>
          <a:lstStyle/>
          <a:p>
            <a:pPr marL="0" indent="0" algn="l">
              <a:lnSpc>
                <a:spcPts val="2000"/>
              </a:lnSpc>
              <a:buNone/>
            </a:pPr>
            <a:r>
              <a:rPr lang="en-US" sz="1500" dirty="0">
                <a:solidFill>
                  <a:srgbClr val="000000"/>
                </a:solidFill>
              </a:rPr>
              <a:t>Способность замечать промелькнувшие выражения страха, гнева или презрения на лице собеседника является одним из самых надёжных инструментов верификации лжи.</a:t>
            </a:r>
            <a:endParaRPr lang="en-US" sz="1500" dirty="0"/>
          </a:p>
        </p:txBody>
      </p:sp>
      <p:sp>
        <p:nvSpPr>
          <p:cNvPr id="11" name="Shape 8"/>
          <p:cNvSpPr/>
          <p:nvPr/>
        </p:nvSpPr>
        <p:spPr>
          <a:xfrm>
            <a:off x="731520" y="3915295"/>
            <a:ext cx="498764" cy="498764"/>
          </a:xfrm>
          <a:prstGeom prst="arc">
            <a:avLst>
              <a:gd name="adj1" fmla="val 0"/>
              <a:gd name="adj2" fmla="val 21600000"/>
            </a:avLst>
          </a:prstGeom>
          <a:solidFill>
            <a:srgbClr val="EAF4F7"/>
          </a:solidFill>
          <a:ln/>
        </p:spPr>
      </p:sp>
      <p:sp>
        <p:nvSpPr>
          <p:cNvPr id="12" name="Text 9"/>
          <p:cNvSpPr/>
          <p:nvPr/>
        </p:nvSpPr>
        <p:spPr>
          <a:xfrm>
            <a:off x="731520" y="3873731"/>
            <a:ext cx="498764" cy="498764"/>
          </a:xfrm>
          <a:prstGeom prst="rect">
            <a:avLst/>
          </a:prstGeom>
          <a:noFill/>
          <a:ln/>
        </p:spPr>
        <p:txBody>
          <a:bodyPr wrap="square" rtlCol="0" anchor="ctr"/>
          <a:lstStyle/>
          <a:p>
            <a:pPr marL="0" indent="0" algn="ctr">
              <a:buNone/>
            </a:pPr>
            <a:r>
              <a:rPr lang="en-US" sz="3000" b="1" dirty="0">
                <a:solidFill>
                  <a:srgbClr val="68A5B9"/>
                </a:solidFill>
              </a:rPr>
              <a:t>3</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6995160" y="523702"/>
            <a:ext cx="4680065" cy="6051665"/>
          </a:xfrm>
          <a:prstGeom prst="rect">
            <a:avLst/>
          </a:prstGeom>
        </p:spPr>
      </p:pic>
      <p:sp>
        <p:nvSpPr>
          <p:cNvPr id="4" name="Text 0"/>
          <p:cNvSpPr/>
          <p:nvPr/>
        </p:nvSpPr>
        <p:spPr>
          <a:xfrm>
            <a:off x="648393" y="6109855"/>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648393" y="1035170"/>
            <a:ext cx="5852160" cy="845588"/>
          </a:xfrm>
          <a:prstGeom prst="rect">
            <a:avLst/>
          </a:prstGeom>
          <a:noFill/>
          <a:ln/>
        </p:spPr>
        <p:txBody>
          <a:bodyPr wrap="square" rtlCol="0" anchor="t"/>
          <a:lstStyle/>
          <a:p>
            <a:pPr marL="0" indent="0" algn="l">
              <a:buNone/>
            </a:pPr>
            <a:r>
              <a:rPr lang="en-US" sz="2200" b="1" dirty="0">
                <a:solidFill>
                  <a:srgbClr val="000000"/>
                </a:solidFill>
              </a:rPr>
              <a:t>Инструментальная детекция: полиграф</a:t>
            </a:r>
            <a:endParaRPr lang="en-US" sz="2200" dirty="0"/>
          </a:p>
        </p:txBody>
      </p:sp>
      <p:sp>
        <p:nvSpPr>
          <p:cNvPr id="6" name="Text 2"/>
          <p:cNvSpPr/>
          <p:nvPr/>
        </p:nvSpPr>
        <p:spPr>
          <a:xfrm>
            <a:off x="648393" y="1878676"/>
            <a:ext cx="6019826" cy="2313762"/>
          </a:xfrm>
          <a:prstGeom prst="rect">
            <a:avLst/>
          </a:prstGeom>
          <a:noFill/>
          <a:ln/>
        </p:spPr>
        <p:txBody>
          <a:bodyPr wrap="square" rtlCol="0" anchor="t"/>
          <a:lstStyle/>
          <a:p>
            <a:pPr marL="0" indent="0" algn="l">
              <a:lnSpc>
                <a:spcPts val="2000"/>
              </a:lnSpc>
              <a:buNone/>
            </a:pPr>
            <a:r>
              <a:rPr lang="en-US" sz="1500" dirty="0">
                <a:solidFill>
                  <a:srgbClr val="000000"/>
                </a:solidFill>
              </a:rPr>
              <a:t>Полиграф, или детектор лжи, регистрирует физиологические показатели вегетативной нервной системы, такие как частота дыхания, пульс, артериальное давление и кожно-гальваническая реакция.
Прибор не детектирует ложь как таковую, а фиксирует уровень стресса и эмоционального возбуждения, возникающего у человека при ответе на значимые вопросы. 
</a:t>
            </a:r>
            <a:endParaRPr lang="en-US" sz="1500" dirty="0"/>
          </a:p>
        </p:txBody>
      </p:sp>
      <p:sp>
        <p:nvSpPr>
          <p:cNvPr id="7" name="Text 3"/>
          <p:cNvSpPr/>
          <p:nvPr/>
        </p:nvSpPr>
        <p:spPr>
          <a:xfrm>
            <a:off x="648392" y="4468483"/>
            <a:ext cx="5447607" cy="1462648"/>
          </a:xfrm>
          <a:prstGeom prst="rect">
            <a:avLst/>
          </a:prstGeom>
          <a:noFill/>
          <a:ln/>
        </p:spPr>
        <p:txBody>
          <a:bodyPr wrap="square" rtlCol="0" anchor="t"/>
          <a:lstStyle/>
          <a:p>
            <a:pPr marL="0" indent="0" algn="l">
              <a:lnSpc>
                <a:spcPts val="2000"/>
              </a:lnSpc>
              <a:buNone/>
            </a:pPr>
            <a:r>
              <a:rPr lang="en-US" sz="1500" dirty="0">
                <a:solidFill>
                  <a:srgbClr val="000000"/>
                </a:solidFill>
              </a:rPr>
              <a:t>Эффективность полиграфа имеет ограничения, так как сильные физиологические реакции могут быть вызваны страхом невиновного человека перед самой процедурой проверки.</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064029" y="542405"/>
            <a:ext cx="10141527" cy="581892"/>
          </a:xfrm>
          <a:prstGeom prst="rect">
            <a:avLst/>
          </a:prstGeom>
          <a:noFill/>
          <a:ln/>
        </p:spPr>
        <p:txBody>
          <a:bodyPr wrap="square" rtlCol="0" anchor="t"/>
          <a:lstStyle/>
          <a:p>
            <a:pPr marL="0" indent="0" algn="l">
              <a:buNone/>
            </a:pPr>
            <a:r>
              <a:rPr lang="en-US" sz="2200" b="1" dirty="0">
                <a:solidFill>
                  <a:srgbClr val="000000"/>
                </a:solidFill>
              </a:rPr>
              <a:t>Феномен самообмана</a:t>
            </a:r>
            <a:endParaRPr lang="en-US" sz="2200" dirty="0"/>
          </a:p>
        </p:txBody>
      </p:sp>
      <p:sp>
        <p:nvSpPr>
          <p:cNvPr id="4" name="Text 1"/>
          <p:cNvSpPr/>
          <p:nvPr/>
        </p:nvSpPr>
        <p:spPr>
          <a:xfrm>
            <a:off x="1064029" y="1720735"/>
            <a:ext cx="8019586" cy="731520"/>
          </a:xfrm>
          <a:prstGeom prst="rect">
            <a:avLst/>
          </a:prstGeom>
          <a:noFill/>
          <a:ln/>
        </p:spPr>
        <p:txBody>
          <a:bodyPr wrap="square" rtlCol="0" anchor="t"/>
          <a:lstStyle/>
          <a:p>
            <a:pPr marL="0" indent="0" algn="l">
              <a:lnSpc>
                <a:spcPts val="2000"/>
              </a:lnSpc>
              <a:buNone/>
            </a:pPr>
            <a:r>
              <a:rPr lang="en-US" sz="1500" dirty="0">
                <a:solidFill>
                  <a:srgbClr val="000000"/>
                </a:solidFill>
              </a:rPr>
              <a:t>Самообман заключается в искажении восприятия реальности самим субъектом для защиты своего эго, снижения тревожности или устранения когнитивного диссонанса.</a:t>
            </a:r>
            <a:endParaRPr lang="en-US" sz="1500" dirty="0"/>
          </a:p>
        </p:txBody>
      </p:sp>
      <p:sp>
        <p:nvSpPr>
          <p:cNvPr id="5" name="Shape 2"/>
          <p:cNvSpPr/>
          <p:nvPr/>
        </p:nvSpPr>
        <p:spPr>
          <a:xfrm>
            <a:off x="523702" y="1720735"/>
            <a:ext cx="498764" cy="498764"/>
          </a:xfrm>
          <a:prstGeom prst="arc">
            <a:avLst>
              <a:gd name="adj1" fmla="val 0"/>
              <a:gd name="adj2" fmla="val 21600000"/>
            </a:avLst>
          </a:prstGeom>
          <a:solidFill>
            <a:srgbClr val="EAF4F7"/>
          </a:solidFill>
          <a:ln/>
        </p:spPr>
      </p:sp>
      <p:sp>
        <p:nvSpPr>
          <p:cNvPr id="6" name="Text 3"/>
          <p:cNvSpPr/>
          <p:nvPr/>
        </p:nvSpPr>
        <p:spPr>
          <a:xfrm>
            <a:off x="523702" y="1679171"/>
            <a:ext cx="498764" cy="498764"/>
          </a:xfrm>
          <a:prstGeom prst="rect">
            <a:avLst/>
          </a:prstGeom>
          <a:noFill/>
          <a:ln/>
        </p:spPr>
        <p:txBody>
          <a:bodyPr wrap="square" rtlCol="0" anchor="ctr"/>
          <a:lstStyle/>
          <a:p>
            <a:pPr marL="0" indent="0" algn="ctr">
              <a:buNone/>
            </a:pPr>
            <a:r>
              <a:rPr lang="en-US" sz="3000" b="1" dirty="0">
                <a:solidFill>
                  <a:srgbClr val="68A5B9"/>
                </a:solidFill>
              </a:rPr>
              <a:t>1</a:t>
            </a:r>
            <a:endParaRPr lang="en-US" sz="3000" dirty="0"/>
          </a:p>
        </p:txBody>
      </p:sp>
      <p:sp>
        <p:nvSpPr>
          <p:cNvPr id="7" name="Text 4"/>
          <p:cNvSpPr/>
          <p:nvPr/>
        </p:nvSpPr>
        <p:spPr>
          <a:xfrm>
            <a:off x="1064029" y="3483033"/>
            <a:ext cx="4655127" cy="1554480"/>
          </a:xfrm>
          <a:prstGeom prst="rect">
            <a:avLst/>
          </a:prstGeom>
          <a:noFill/>
          <a:ln/>
        </p:spPr>
        <p:txBody>
          <a:bodyPr wrap="square" rtlCol="0" anchor="t"/>
          <a:lstStyle/>
          <a:p>
            <a:pPr marL="0" indent="0" algn="l">
              <a:lnSpc>
                <a:spcPts val="2000"/>
              </a:lnSpc>
              <a:buNone/>
            </a:pPr>
            <a:r>
              <a:rPr lang="en-US" sz="1500" dirty="0">
                <a:solidFill>
                  <a:srgbClr val="000000"/>
                </a:solidFill>
              </a:rPr>
              <a:t>Когда человек искренне верит в собственную ложь, исчезают типичные физиологические и поведенческие признаки стресса, что делает такой обман практически нераспознаваемым для внешнего наблюдателя.</a:t>
            </a:r>
            <a:endParaRPr lang="en-US" sz="1500" dirty="0"/>
          </a:p>
        </p:txBody>
      </p:sp>
      <p:sp>
        <p:nvSpPr>
          <p:cNvPr id="8" name="Shape 5"/>
          <p:cNvSpPr/>
          <p:nvPr/>
        </p:nvSpPr>
        <p:spPr>
          <a:xfrm>
            <a:off x="523702" y="3483033"/>
            <a:ext cx="498764" cy="498764"/>
          </a:xfrm>
          <a:prstGeom prst="arc">
            <a:avLst>
              <a:gd name="adj1" fmla="val 0"/>
              <a:gd name="adj2" fmla="val 21600000"/>
            </a:avLst>
          </a:prstGeom>
          <a:solidFill>
            <a:srgbClr val="EAF4F7"/>
          </a:solidFill>
          <a:ln/>
        </p:spPr>
      </p:sp>
      <p:sp>
        <p:nvSpPr>
          <p:cNvPr id="9" name="Text 6"/>
          <p:cNvSpPr/>
          <p:nvPr/>
        </p:nvSpPr>
        <p:spPr>
          <a:xfrm>
            <a:off x="523702" y="3441469"/>
            <a:ext cx="498764" cy="498764"/>
          </a:xfrm>
          <a:prstGeom prst="rect">
            <a:avLst/>
          </a:prstGeom>
          <a:noFill/>
          <a:ln/>
        </p:spPr>
        <p:txBody>
          <a:bodyPr wrap="square" rtlCol="0" anchor="ctr"/>
          <a:lstStyle/>
          <a:p>
            <a:pPr marL="0" indent="0" algn="ctr">
              <a:buNone/>
            </a:pPr>
            <a:r>
              <a:rPr lang="en-US" sz="3000" b="1" dirty="0">
                <a:solidFill>
                  <a:srgbClr val="68A5B9"/>
                </a:solidFill>
              </a:rPr>
              <a:t>2</a:t>
            </a:r>
            <a:endParaRPr lang="en-US" sz="3000" dirty="0"/>
          </a:p>
        </p:txBody>
      </p:sp>
      <p:sp>
        <p:nvSpPr>
          <p:cNvPr id="10" name="Text 7"/>
          <p:cNvSpPr/>
          <p:nvPr/>
        </p:nvSpPr>
        <p:spPr>
          <a:xfrm>
            <a:off x="6467302" y="3483033"/>
            <a:ext cx="4655127" cy="1554480"/>
          </a:xfrm>
          <a:prstGeom prst="rect">
            <a:avLst/>
          </a:prstGeom>
          <a:noFill/>
          <a:ln/>
        </p:spPr>
        <p:txBody>
          <a:bodyPr wrap="square" rtlCol="0" anchor="t"/>
          <a:lstStyle/>
          <a:p>
            <a:pPr marL="0" indent="0" algn="l">
              <a:lnSpc>
                <a:spcPts val="2000"/>
              </a:lnSpc>
              <a:buNone/>
            </a:pPr>
            <a:r>
              <a:rPr lang="en-US" sz="1500" dirty="0">
                <a:solidFill>
                  <a:srgbClr val="000000"/>
                </a:solidFill>
              </a:rPr>
              <a:t>Психологические защитные механизмы, такие как вытеснение и рационализация, помогают личности поддерживать позитивный образ «Я», игнорируя факты, противоречащие убеждениям.</a:t>
            </a:r>
            <a:endParaRPr lang="en-US" sz="1500" dirty="0"/>
          </a:p>
        </p:txBody>
      </p:sp>
      <p:sp>
        <p:nvSpPr>
          <p:cNvPr id="11" name="Shape 8"/>
          <p:cNvSpPr/>
          <p:nvPr/>
        </p:nvSpPr>
        <p:spPr>
          <a:xfrm>
            <a:off x="5926975" y="3483033"/>
            <a:ext cx="498764" cy="498764"/>
          </a:xfrm>
          <a:prstGeom prst="arc">
            <a:avLst>
              <a:gd name="adj1" fmla="val 0"/>
              <a:gd name="adj2" fmla="val 21600000"/>
            </a:avLst>
          </a:prstGeom>
          <a:solidFill>
            <a:srgbClr val="EAF4F7"/>
          </a:solidFill>
          <a:ln/>
        </p:spPr>
      </p:sp>
      <p:sp>
        <p:nvSpPr>
          <p:cNvPr id="12" name="Text 9"/>
          <p:cNvSpPr/>
          <p:nvPr/>
        </p:nvSpPr>
        <p:spPr>
          <a:xfrm>
            <a:off x="5926975" y="3441469"/>
            <a:ext cx="498764" cy="498764"/>
          </a:xfrm>
          <a:prstGeom prst="rect">
            <a:avLst/>
          </a:prstGeom>
          <a:noFill/>
          <a:ln/>
        </p:spPr>
        <p:txBody>
          <a:bodyPr wrap="square" rtlCol="0" anchor="ctr"/>
          <a:lstStyle/>
          <a:p>
            <a:pPr marL="0" indent="0" algn="ctr">
              <a:buNone/>
            </a:pPr>
            <a:r>
              <a:rPr lang="en-US" sz="3000" b="1" dirty="0">
                <a:solidFill>
                  <a:srgbClr val="68A5B9"/>
                </a:solidFill>
              </a:rPr>
              <a:t>3</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6"/>
            <a:ext cx="3308465" cy="6051665"/>
          </a:xfrm>
          <a:prstGeom prst="rect">
            <a:avLst/>
          </a:prstGeom>
        </p:spPr>
      </p:pic>
      <p:sp>
        <p:nvSpPr>
          <p:cNvPr id="4" name="Text 0"/>
          <p:cNvSpPr/>
          <p:nvPr/>
        </p:nvSpPr>
        <p:spPr>
          <a:xfrm>
            <a:off x="4513811" y="5818909"/>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4513811" y="567344"/>
            <a:ext cx="5985164" cy="581897"/>
          </a:xfrm>
          <a:prstGeom prst="rect">
            <a:avLst/>
          </a:prstGeom>
          <a:noFill/>
          <a:ln/>
        </p:spPr>
        <p:txBody>
          <a:bodyPr wrap="square" rtlCol="0" anchor="t"/>
          <a:lstStyle/>
          <a:p>
            <a:pPr marL="0" indent="0" algn="l">
              <a:buNone/>
            </a:pPr>
            <a:r>
              <a:rPr lang="en-US" sz="2200" b="1" dirty="0">
                <a:solidFill>
                  <a:srgbClr val="000000"/>
                </a:solidFill>
              </a:rPr>
              <a:t>Патологическая ложь (мифомания)</a:t>
            </a:r>
            <a:endParaRPr lang="en-US" sz="2200" dirty="0"/>
          </a:p>
        </p:txBody>
      </p:sp>
      <p:sp>
        <p:nvSpPr>
          <p:cNvPr id="6" name="Text 2"/>
          <p:cNvSpPr/>
          <p:nvPr/>
        </p:nvSpPr>
        <p:spPr>
          <a:xfrm>
            <a:off x="4513811" y="1313411"/>
            <a:ext cx="5818909" cy="2926080"/>
          </a:xfrm>
          <a:prstGeom prst="rect">
            <a:avLst/>
          </a:prstGeom>
          <a:noFill/>
          <a:ln/>
        </p:spPr>
        <p:txBody>
          <a:bodyPr wrap="square" rtlCol="0" anchor="t"/>
          <a:lstStyle/>
          <a:p>
            <a:pPr marL="0" indent="0" algn="l">
              <a:lnSpc>
                <a:spcPts val="2000"/>
              </a:lnSpc>
              <a:buNone/>
            </a:pPr>
            <a:r>
              <a:rPr lang="en-US" sz="1500" dirty="0">
                <a:solidFill>
                  <a:srgbClr val="000000"/>
                </a:solidFill>
              </a:rPr>
              <a:t>Патологическая ложь представляет собой хроническую склонность к сочинению неправдоподобных историй при отсутствии очевидной внешней выгоды или рационального мотива.
Такое поведение часто является симптомом расстройств личности и служит способом привлечения внимания, повышения собственной значимости или компенсации внутренней неуверенности. 
</a:t>
            </a:r>
            <a:endParaRPr lang="en-US" sz="1500" dirty="0"/>
          </a:p>
        </p:txBody>
      </p:sp>
      <p:sp>
        <p:nvSpPr>
          <p:cNvPr id="7" name="Text 3"/>
          <p:cNvSpPr/>
          <p:nvPr/>
        </p:nvSpPr>
        <p:spPr>
          <a:xfrm>
            <a:off x="4513811" y="3925019"/>
            <a:ext cx="5818909" cy="828136"/>
          </a:xfrm>
          <a:prstGeom prst="rect">
            <a:avLst/>
          </a:prstGeom>
          <a:noFill/>
          <a:ln/>
        </p:spPr>
        <p:txBody>
          <a:bodyPr wrap="square" rtlCol="0" anchor="t"/>
          <a:lstStyle/>
          <a:p>
            <a:pPr marL="0" indent="0" algn="l">
              <a:lnSpc>
                <a:spcPts val="2000"/>
              </a:lnSpc>
              <a:buNone/>
            </a:pPr>
            <a:r>
              <a:rPr lang="en-US" sz="1500" dirty="0">
                <a:solidFill>
                  <a:srgbClr val="000000"/>
                </a:solidFill>
              </a:rPr>
              <a:t>В отличие от обычной прагматичной лжи, патологический лжец часто сам начинает верить в свои фантазии, теряя грань между вымыслом и реальностью.</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064029" y="567344"/>
            <a:ext cx="10141527" cy="581886"/>
          </a:xfrm>
          <a:prstGeom prst="rect">
            <a:avLst/>
          </a:prstGeom>
          <a:noFill/>
          <a:ln/>
        </p:spPr>
        <p:txBody>
          <a:bodyPr wrap="square" rtlCol="0" anchor="t"/>
          <a:lstStyle/>
          <a:p>
            <a:pPr marL="0" indent="0" algn="l">
              <a:buNone/>
            </a:pPr>
            <a:r>
              <a:rPr lang="en-US" sz="2200" b="1" dirty="0">
                <a:solidFill>
                  <a:srgbClr val="000000"/>
                </a:solidFill>
              </a:rPr>
              <a:t>Детская ложь и развитие психики</a:t>
            </a:r>
            <a:endParaRPr lang="en-US" sz="2200" dirty="0"/>
          </a:p>
        </p:txBody>
      </p:sp>
      <p:sp>
        <p:nvSpPr>
          <p:cNvPr id="4" name="Text 1"/>
          <p:cNvSpPr/>
          <p:nvPr/>
        </p:nvSpPr>
        <p:spPr>
          <a:xfrm>
            <a:off x="1064029" y="1629295"/>
            <a:ext cx="8661862" cy="1005840"/>
          </a:xfrm>
          <a:prstGeom prst="rect">
            <a:avLst/>
          </a:prstGeom>
          <a:noFill/>
          <a:ln/>
        </p:spPr>
        <p:txBody>
          <a:bodyPr wrap="square" rtlCol="0" anchor="t"/>
          <a:lstStyle/>
          <a:p>
            <a:pPr marL="0" indent="0" algn="l">
              <a:lnSpc>
                <a:spcPts val="2000"/>
              </a:lnSpc>
              <a:buNone/>
            </a:pPr>
            <a:r>
              <a:rPr lang="en-US" sz="1500" dirty="0">
                <a:solidFill>
                  <a:srgbClr val="000000"/>
                </a:solidFill>
              </a:rPr>
              <a:t>Появление первой осознанной лжи в детском возрасте свидетельствует о нормальном развитии когнитивных способностей и формировании «модели психического» — понимания того, что другие люди могут не знать того, что знает ребёнок.</a:t>
            </a:r>
            <a:endParaRPr lang="en-US" sz="1500" dirty="0"/>
          </a:p>
        </p:txBody>
      </p:sp>
      <p:sp>
        <p:nvSpPr>
          <p:cNvPr id="5" name="Shape 2"/>
          <p:cNvSpPr/>
          <p:nvPr/>
        </p:nvSpPr>
        <p:spPr>
          <a:xfrm>
            <a:off x="523702" y="1629295"/>
            <a:ext cx="498764" cy="498764"/>
          </a:xfrm>
          <a:prstGeom prst="arc">
            <a:avLst>
              <a:gd name="adj1" fmla="val 0"/>
              <a:gd name="adj2" fmla="val 21600000"/>
            </a:avLst>
          </a:prstGeom>
          <a:solidFill>
            <a:srgbClr val="EAF4F7"/>
          </a:solidFill>
          <a:ln/>
        </p:spPr>
      </p:sp>
      <p:sp>
        <p:nvSpPr>
          <p:cNvPr id="6" name="Text 3"/>
          <p:cNvSpPr/>
          <p:nvPr/>
        </p:nvSpPr>
        <p:spPr>
          <a:xfrm>
            <a:off x="523702" y="1587731"/>
            <a:ext cx="498764" cy="498764"/>
          </a:xfrm>
          <a:prstGeom prst="rect">
            <a:avLst/>
          </a:prstGeom>
          <a:noFill/>
          <a:ln/>
        </p:spPr>
        <p:txBody>
          <a:bodyPr wrap="square" rtlCol="0" anchor="ctr"/>
          <a:lstStyle/>
          <a:p>
            <a:pPr marL="0" indent="0" algn="ctr">
              <a:buNone/>
            </a:pPr>
            <a:r>
              <a:rPr lang="en-US" sz="3000" b="1" dirty="0">
                <a:solidFill>
                  <a:srgbClr val="68A5B9"/>
                </a:solidFill>
              </a:rPr>
              <a:t>1</a:t>
            </a:r>
            <a:endParaRPr lang="en-US" sz="3000" dirty="0"/>
          </a:p>
        </p:txBody>
      </p:sp>
      <p:sp>
        <p:nvSpPr>
          <p:cNvPr id="7" name="Text 4"/>
          <p:cNvSpPr/>
          <p:nvPr/>
        </p:nvSpPr>
        <p:spPr>
          <a:xfrm>
            <a:off x="1064029" y="3399905"/>
            <a:ext cx="4167447" cy="1280160"/>
          </a:xfrm>
          <a:prstGeom prst="rect">
            <a:avLst/>
          </a:prstGeom>
          <a:noFill/>
          <a:ln/>
        </p:spPr>
        <p:txBody>
          <a:bodyPr wrap="square" rtlCol="0" anchor="t"/>
          <a:lstStyle/>
          <a:p>
            <a:pPr marL="0" indent="0" algn="l">
              <a:lnSpc>
                <a:spcPts val="2000"/>
              </a:lnSpc>
              <a:buNone/>
            </a:pPr>
            <a:r>
              <a:rPr lang="en-US" sz="1500" dirty="0">
                <a:solidFill>
                  <a:srgbClr val="000000"/>
                </a:solidFill>
              </a:rPr>
              <a:t>Детская ложь проходит эволюцию от простых фантазий и примитивного отрицания проступков до сложных социальных манипуляций в подростковом периоде.</a:t>
            </a:r>
            <a:endParaRPr lang="en-US" sz="1500" dirty="0"/>
          </a:p>
        </p:txBody>
      </p:sp>
      <p:sp>
        <p:nvSpPr>
          <p:cNvPr id="8" name="Shape 5"/>
          <p:cNvSpPr/>
          <p:nvPr/>
        </p:nvSpPr>
        <p:spPr>
          <a:xfrm>
            <a:off x="523702" y="3399905"/>
            <a:ext cx="498764" cy="498764"/>
          </a:xfrm>
          <a:prstGeom prst="arc">
            <a:avLst>
              <a:gd name="adj1" fmla="val 0"/>
              <a:gd name="adj2" fmla="val 21600000"/>
            </a:avLst>
          </a:prstGeom>
          <a:solidFill>
            <a:srgbClr val="EAF4F7"/>
          </a:solidFill>
          <a:ln/>
        </p:spPr>
      </p:sp>
      <p:sp>
        <p:nvSpPr>
          <p:cNvPr id="9" name="Text 6"/>
          <p:cNvSpPr/>
          <p:nvPr/>
        </p:nvSpPr>
        <p:spPr>
          <a:xfrm>
            <a:off x="523702" y="3358342"/>
            <a:ext cx="498764" cy="498764"/>
          </a:xfrm>
          <a:prstGeom prst="rect">
            <a:avLst/>
          </a:prstGeom>
          <a:noFill/>
          <a:ln/>
        </p:spPr>
        <p:txBody>
          <a:bodyPr wrap="square" rtlCol="0" anchor="ctr"/>
          <a:lstStyle/>
          <a:p>
            <a:pPr marL="0" indent="0" algn="ctr">
              <a:buNone/>
            </a:pPr>
            <a:r>
              <a:rPr lang="en-US" sz="3000" b="1" dirty="0">
                <a:solidFill>
                  <a:srgbClr val="68A5B9"/>
                </a:solidFill>
              </a:rPr>
              <a:t>2</a:t>
            </a:r>
            <a:endParaRPr lang="en-US" sz="3000" dirty="0"/>
          </a:p>
        </p:txBody>
      </p:sp>
      <p:sp>
        <p:nvSpPr>
          <p:cNvPr id="10" name="Text 7"/>
          <p:cNvSpPr/>
          <p:nvPr/>
        </p:nvSpPr>
        <p:spPr>
          <a:xfrm>
            <a:off x="6384175" y="3399905"/>
            <a:ext cx="4655127" cy="1554480"/>
          </a:xfrm>
          <a:prstGeom prst="rect">
            <a:avLst/>
          </a:prstGeom>
          <a:noFill/>
          <a:ln/>
        </p:spPr>
        <p:txBody>
          <a:bodyPr wrap="square" rtlCol="0" anchor="t"/>
          <a:lstStyle/>
          <a:p>
            <a:pPr marL="0" indent="0" algn="l">
              <a:lnSpc>
                <a:spcPts val="2000"/>
              </a:lnSpc>
              <a:buNone/>
            </a:pPr>
            <a:r>
              <a:rPr lang="en-US" sz="1500" dirty="0">
                <a:solidFill>
                  <a:srgbClr val="000000"/>
                </a:solidFill>
              </a:rPr>
              <a:t>Адекватная реакция родителей на первые попытки обмана играет ключевую роль в формировании морально-нравственных ориентиров и доверительных отношений в семье.</a:t>
            </a:r>
            <a:endParaRPr lang="en-US" sz="1500" dirty="0"/>
          </a:p>
        </p:txBody>
      </p:sp>
      <p:sp>
        <p:nvSpPr>
          <p:cNvPr id="11" name="Shape 8"/>
          <p:cNvSpPr/>
          <p:nvPr/>
        </p:nvSpPr>
        <p:spPr>
          <a:xfrm>
            <a:off x="5843847" y="3399905"/>
            <a:ext cx="498764" cy="498764"/>
          </a:xfrm>
          <a:prstGeom prst="arc">
            <a:avLst>
              <a:gd name="adj1" fmla="val 0"/>
              <a:gd name="adj2" fmla="val 21600000"/>
            </a:avLst>
          </a:prstGeom>
          <a:solidFill>
            <a:srgbClr val="EAF4F7"/>
          </a:solidFill>
          <a:ln/>
        </p:spPr>
      </p:sp>
      <p:sp>
        <p:nvSpPr>
          <p:cNvPr id="12" name="Text 9"/>
          <p:cNvSpPr/>
          <p:nvPr/>
        </p:nvSpPr>
        <p:spPr>
          <a:xfrm>
            <a:off x="5843847" y="3358342"/>
            <a:ext cx="498764" cy="498764"/>
          </a:xfrm>
          <a:prstGeom prst="rect">
            <a:avLst/>
          </a:prstGeom>
          <a:noFill/>
          <a:ln/>
        </p:spPr>
        <p:txBody>
          <a:bodyPr wrap="square" rtlCol="0" anchor="ctr"/>
          <a:lstStyle/>
          <a:p>
            <a:pPr marL="0" indent="0" algn="ctr">
              <a:buNone/>
            </a:pPr>
            <a:r>
              <a:rPr lang="en-US" sz="3000" b="1" dirty="0">
                <a:solidFill>
                  <a:srgbClr val="68A5B9"/>
                </a:solidFill>
              </a:rPr>
              <a:t>3</a:t>
            </a:r>
            <a:endParaRPr lang="en-US" sz="3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523702"/>
            <a:ext cx="4680065" cy="6051665"/>
          </a:xfrm>
          <a:prstGeom prst="rect">
            <a:avLst/>
          </a:prstGeom>
        </p:spPr>
      </p:pic>
      <p:sp>
        <p:nvSpPr>
          <p:cNvPr id="4" name="Text 0"/>
          <p:cNvSpPr/>
          <p:nvPr/>
        </p:nvSpPr>
        <p:spPr>
          <a:xfrm>
            <a:off x="5636029" y="6168044"/>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5636029" y="733598"/>
            <a:ext cx="5985164" cy="581897"/>
          </a:xfrm>
          <a:prstGeom prst="rect">
            <a:avLst/>
          </a:prstGeom>
          <a:noFill/>
          <a:ln/>
        </p:spPr>
        <p:txBody>
          <a:bodyPr wrap="square" rtlCol="0" anchor="t"/>
          <a:lstStyle/>
          <a:p>
            <a:pPr marL="0" indent="0" algn="l">
              <a:buNone/>
            </a:pPr>
            <a:r>
              <a:rPr lang="en-US" sz="2200" b="1" dirty="0">
                <a:solidFill>
                  <a:srgbClr val="000000"/>
                </a:solidFill>
              </a:rPr>
              <a:t>Заключение</a:t>
            </a:r>
            <a:endParaRPr lang="en-US" sz="2200" dirty="0"/>
          </a:p>
        </p:txBody>
      </p:sp>
      <p:sp>
        <p:nvSpPr>
          <p:cNvPr id="6" name="Text 2"/>
          <p:cNvSpPr/>
          <p:nvPr/>
        </p:nvSpPr>
        <p:spPr>
          <a:xfrm>
            <a:off x="5636029" y="1354975"/>
            <a:ext cx="5818909" cy="4572000"/>
          </a:xfrm>
          <a:prstGeom prst="rect">
            <a:avLst/>
          </a:prstGeom>
          <a:noFill/>
          <a:ln/>
        </p:spPr>
        <p:txBody>
          <a:bodyPr wrap="square" rtlCol="0" anchor="t"/>
          <a:lstStyle/>
          <a:p>
            <a:pPr marL="0" indent="0" algn="l">
              <a:lnSpc>
                <a:spcPts val="2000"/>
              </a:lnSpc>
              <a:buNone/>
            </a:pPr>
            <a:r>
              <a:rPr lang="en-US" sz="1500" dirty="0">
                <a:solidFill>
                  <a:srgbClr val="000000"/>
                </a:solidFill>
              </a:rPr>
              <a:t>Психология лжи раскрывает сложные механизмы адаптации человеческой психики к требованиям социальной среды, балансирующей между искренностью и необходимостью сокрытия информации.
Умение распознавать признаки обмана и понимать истинные мотивы нечестности способствует развитию эмоционального интеллекта и построению более прозрачных, безопасных отношений. 
Хотя ложь является неотъемлемой частью человеческой культуры, стремление к аутентичности и взаимному доверию остаётся фундаментом здорового психологического климата в обществе. 
</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409402"/>
            <a:ext cx="10141527" cy="581891"/>
          </a:xfrm>
          <a:prstGeom prst="rect">
            <a:avLst/>
          </a:prstGeom>
          <a:noFill/>
          <a:ln/>
        </p:spPr>
        <p:txBody>
          <a:bodyPr wrap="square" rtlCol="0" anchor="t"/>
          <a:lstStyle/>
          <a:p>
            <a:pPr marL="0" indent="0" algn="l">
              <a:buNone/>
            </a:pPr>
            <a:r>
              <a:rPr lang="en-US" sz="2200" b="1" dirty="0">
                <a:solidFill>
                  <a:srgbClr val="000000"/>
                </a:solidFill>
              </a:rPr>
              <a:t>Определение лжи в психологии</a:t>
            </a:r>
            <a:endParaRPr lang="en-US" sz="2200" dirty="0"/>
          </a:p>
        </p:txBody>
      </p:sp>
      <p:sp>
        <p:nvSpPr>
          <p:cNvPr id="4" name="Text 1"/>
          <p:cNvSpPr/>
          <p:nvPr/>
        </p:nvSpPr>
        <p:spPr>
          <a:xfrm>
            <a:off x="1271847" y="1172095"/>
            <a:ext cx="7547956" cy="731520"/>
          </a:xfrm>
          <a:prstGeom prst="rect">
            <a:avLst/>
          </a:prstGeom>
          <a:noFill/>
          <a:ln/>
        </p:spPr>
        <p:txBody>
          <a:bodyPr wrap="square" rtlCol="0" anchor="t"/>
          <a:lstStyle/>
          <a:p>
            <a:pPr marL="0" indent="0" algn="l">
              <a:lnSpc>
                <a:spcPts val="2000"/>
              </a:lnSpc>
              <a:buNone/>
            </a:pPr>
            <a:r>
              <a:rPr lang="en-US" sz="1500" dirty="0">
                <a:solidFill>
                  <a:srgbClr val="000000"/>
                </a:solidFill>
              </a:rPr>
              <a:t>Ложь определяется как умышленное решение ввести другого человека в заблуждение без предварительного уведомления о своих намерениях.</a:t>
            </a:r>
            <a:endParaRPr lang="en-US" sz="1500" dirty="0"/>
          </a:p>
        </p:txBody>
      </p:sp>
      <p:sp>
        <p:nvSpPr>
          <p:cNvPr id="5" name="Shape 2"/>
          <p:cNvSpPr/>
          <p:nvPr/>
        </p:nvSpPr>
        <p:spPr>
          <a:xfrm>
            <a:off x="731520" y="1172095"/>
            <a:ext cx="498764" cy="498764"/>
          </a:xfrm>
          <a:prstGeom prst="arc">
            <a:avLst>
              <a:gd name="adj1" fmla="val 0"/>
              <a:gd name="adj2" fmla="val 21600000"/>
            </a:avLst>
          </a:prstGeom>
          <a:solidFill>
            <a:srgbClr val="EAF4F7"/>
          </a:solidFill>
          <a:ln/>
        </p:spPr>
      </p:sp>
      <p:sp>
        <p:nvSpPr>
          <p:cNvPr id="6" name="Text 3"/>
          <p:cNvSpPr/>
          <p:nvPr/>
        </p:nvSpPr>
        <p:spPr>
          <a:xfrm>
            <a:off x="731520" y="1130531"/>
            <a:ext cx="498764" cy="498764"/>
          </a:xfrm>
          <a:prstGeom prst="rect">
            <a:avLst/>
          </a:prstGeom>
          <a:noFill/>
          <a:ln/>
        </p:spPr>
        <p:txBody>
          <a:bodyPr wrap="square" rtlCol="0" anchor="ctr"/>
          <a:lstStyle/>
          <a:p>
            <a:pPr marL="0" indent="0" algn="ctr">
              <a:buNone/>
            </a:pPr>
            <a:r>
              <a:rPr lang="en-US" sz="3000" b="1" dirty="0">
                <a:solidFill>
                  <a:srgbClr val="68A5B9"/>
                </a:solidFill>
              </a:rPr>
              <a:t>1</a:t>
            </a:r>
            <a:endParaRPr lang="en-US" sz="3000" dirty="0"/>
          </a:p>
        </p:txBody>
      </p:sp>
      <p:sp>
        <p:nvSpPr>
          <p:cNvPr id="7" name="Text 4"/>
          <p:cNvSpPr/>
          <p:nvPr/>
        </p:nvSpPr>
        <p:spPr>
          <a:xfrm>
            <a:off x="1271847" y="2319251"/>
            <a:ext cx="7130281" cy="1005840"/>
          </a:xfrm>
          <a:prstGeom prst="rect">
            <a:avLst/>
          </a:prstGeom>
          <a:noFill/>
          <a:ln/>
        </p:spPr>
        <p:txBody>
          <a:bodyPr wrap="square" rtlCol="0" anchor="t"/>
          <a:lstStyle/>
          <a:p>
            <a:pPr marL="0" indent="0" algn="l">
              <a:lnSpc>
                <a:spcPts val="2000"/>
              </a:lnSpc>
              <a:buNone/>
            </a:pPr>
            <a:r>
              <a:rPr lang="en-US" sz="1500" dirty="0">
                <a:solidFill>
                  <a:srgbClr val="000000"/>
                </a:solidFill>
              </a:rPr>
              <a:t>Этот акт коммуникации предполагает наличие двух сторон: обманщика, который намеренно искажает или скрывает истину, и реципиента, который принимает ложную информацию за правду.</a:t>
            </a:r>
            <a:endParaRPr lang="en-US" sz="1500" dirty="0"/>
          </a:p>
        </p:txBody>
      </p:sp>
      <p:sp>
        <p:nvSpPr>
          <p:cNvPr id="8" name="Shape 5"/>
          <p:cNvSpPr/>
          <p:nvPr/>
        </p:nvSpPr>
        <p:spPr>
          <a:xfrm>
            <a:off x="731520" y="2319251"/>
            <a:ext cx="498764" cy="498764"/>
          </a:xfrm>
          <a:prstGeom prst="arc">
            <a:avLst>
              <a:gd name="adj1" fmla="val 0"/>
              <a:gd name="adj2" fmla="val 21600000"/>
            </a:avLst>
          </a:prstGeom>
          <a:solidFill>
            <a:srgbClr val="EAF4F7"/>
          </a:solidFill>
          <a:ln/>
        </p:spPr>
      </p:sp>
      <p:sp>
        <p:nvSpPr>
          <p:cNvPr id="9" name="Text 6"/>
          <p:cNvSpPr/>
          <p:nvPr/>
        </p:nvSpPr>
        <p:spPr>
          <a:xfrm>
            <a:off x="731520" y="2277687"/>
            <a:ext cx="498764" cy="498764"/>
          </a:xfrm>
          <a:prstGeom prst="rect">
            <a:avLst/>
          </a:prstGeom>
          <a:noFill/>
          <a:ln/>
        </p:spPr>
        <p:txBody>
          <a:bodyPr wrap="square" rtlCol="0" anchor="ctr"/>
          <a:lstStyle/>
          <a:p>
            <a:pPr marL="0" indent="0" algn="ctr">
              <a:buNone/>
            </a:pPr>
            <a:r>
              <a:rPr lang="en-US" sz="3000" b="1" dirty="0">
                <a:solidFill>
                  <a:srgbClr val="68A5B9"/>
                </a:solidFill>
              </a:rPr>
              <a:t>2</a:t>
            </a:r>
            <a:endParaRPr lang="en-US" sz="3000" dirty="0"/>
          </a:p>
        </p:txBody>
      </p:sp>
      <p:sp>
        <p:nvSpPr>
          <p:cNvPr id="10" name="Text 7"/>
          <p:cNvSpPr/>
          <p:nvPr/>
        </p:nvSpPr>
        <p:spPr>
          <a:xfrm>
            <a:off x="1271847" y="3649287"/>
            <a:ext cx="7837647" cy="1005840"/>
          </a:xfrm>
          <a:prstGeom prst="rect">
            <a:avLst/>
          </a:prstGeom>
          <a:noFill/>
          <a:ln/>
        </p:spPr>
        <p:txBody>
          <a:bodyPr wrap="square" rtlCol="0" anchor="t"/>
          <a:lstStyle/>
          <a:p>
            <a:pPr marL="0" indent="0" algn="l">
              <a:lnSpc>
                <a:spcPts val="2000"/>
              </a:lnSpc>
              <a:buNone/>
            </a:pPr>
            <a:r>
              <a:rPr lang="en-US" sz="1500" dirty="0">
                <a:solidFill>
                  <a:srgbClr val="000000"/>
                </a:solidFill>
              </a:rPr>
              <a:t>Психологическая сущность лжи заключается не в самом факте несоответствия реальности, а в сознательном намерении манипулировать сознанием собеседника ради достижения определённых целей.</a:t>
            </a:r>
            <a:endParaRPr lang="en-US" sz="1500" dirty="0"/>
          </a:p>
        </p:txBody>
      </p:sp>
      <p:sp>
        <p:nvSpPr>
          <p:cNvPr id="11" name="Shape 8"/>
          <p:cNvSpPr/>
          <p:nvPr/>
        </p:nvSpPr>
        <p:spPr>
          <a:xfrm>
            <a:off x="731520" y="3649287"/>
            <a:ext cx="498764" cy="498764"/>
          </a:xfrm>
          <a:prstGeom prst="arc">
            <a:avLst>
              <a:gd name="adj1" fmla="val 0"/>
              <a:gd name="adj2" fmla="val 21600000"/>
            </a:avLst>
          </a:prstGeom>
          <a:solidFill>
            <a:srgbClr val="EAF4F7"/>
          </a:solidFill>
          <a:ln/>
        </p:spPr>
      </p:sp>
      <p:sp>
        <p:nvSpPr>
          <p:cNvPr id="12" name="Text 9"/>
          <p:cNvSpPr/>
          <p:nvPr/>
        </p:nvSpPr>
        <p:spPr>
          <a:xfrm>
            <a:off x="731520" y="3607724"/>
            <a:ext cx="498764" cy="498764"/>
          </a:xfrm>
          <a:prstGeom prst="rect">
            <a:avLst/>
          </a:prstGeom>
          <a:noFill/>
          <a:ln/>
        </p:spPr>
        <p:txBody>
          <a:bodyPr wrap="square" rtlCol="0" anchor="ctr"/>
          <a:lstStyle/>
          <a:p>
            <a:pPr marL="0" indent="0" algn="ctr">
              <a:buNone/>
            </a:pPr>
            <a:r>
              <a:rPr lang="en-US" sz="3000" b="1" dirty="0">
                <a:solidFill>
                  <a:srgbClr val="68A5B9"/>
                </a:solidFill>
              </a:rPr>
              <a:t>3</a:t>
            </a:r>
            <a:endParaRPr lang="en-US"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523702"/>
            <a:ext cx="4680065" cy="6051665"/>
          </a:xfrm>
          <a:prstGeom prst="rect">
            <a:avLst/>
          </a:prstGeom>
        </p:spPr>
      </p:pic>
      <p:sp>
        <p:nvSpPr>
          <p:cNvPr id="4" name="Text 0"/>
          <p:cNvSpPr/>
          <p:nvPr/>
        </p:nvSpPr>
        <p:spPr>
          <a:xfrm>
            <a:off x="5636029" y="6284422"/>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5636029" y="698269"/>
            <a:ext cx="5985164" cy="621573"/>
          </a:xfrm>
          <a:prstGeom prst="rect">
            <a:avLst/>
          </a:prstGeom>
          <a:noFill/>
          <a:ln/>
        </p:spPr>
        <p:txBody>
          <a:bodyPr wrap="square" rtlCol="0" anchor="t"/>
          <a:lstStyle/>
          <a:p>
            <a:pPr marL="0" indent="0" algn="l">
              <a:buNone/>
            </a:pPr>
            <a:r>
              <a:rPr lang="en-US" sz="2200" b="1" dirty="0">
                <a:solidFill>
                  <a:srgbClr val="000000"/>
                </a:solidFill>
              </a:rPr>
              <a:t>Эволюционные корни обмана</a:t>
            </a:r>
            <a:endParaRPr lang="en-US" sz="2200" dirty="0"/>
          </a:p>
        </p:txBody>
      </p:sp>
      <p:sp>
        <p:nvSpPr>
          <p:cNvPr id="6" name="Text 2"/>
          <p:cNvSpPr/>
          <p:nvPr/>
        </p:nvSpPr>
        <p:spPr>
          <a:xfrm>
            <a:off x="5636030" y="1444533"/>
            <a:ext cx="5397156" cy="2730652"/>
          </a:xfrm>
          <a:prstGeom prst="rect">
            <a:avLst/>
          </a:prstGeom>
          <a:noFill/>
          <a:ln/>
        </p:spPr>
        <p:txBody>
          <a:bodyPr wrap="square" rtlCol="0" anchor="t"/>
          <a:lstStyle/>
          <a:p>
            <a:pPr marL="0" indent="0" algn="l">
              <a:lnSpc>
                <a:spcPts val="2000"/>
              </a:lnSpc>
              <a:buNone/>
            </a:pPr>
            <a:r>
              <a:rPr lang="en-US" sz="1500" dirty="0">
                <a:solidFill>
                  <a:srgbClr val="000000"/>
                </a:solidFill>
              </a:rPr>
              <a:t>Эволюционная психология рассматривает способность к обману как важный адаптивный механизм, способствовавший выживанию видов в условиях жёсткой внутривидовой и межвидовой конкуренции.
</a:t>
            </a:r>
            <a:endParaRPr lang="ru-RU" sz="1500" dirty="0">
              <a:solidFill>
                <a:srgbClr val="000000"/>
              </a:solidFill>
            </a:endParaRPr>
          </a:p>
          <a:p>
            <a:pPr marL="0" indent="0" algn="l">
              <a:lnSpc>
                <a:spcPts val="2000"/>
              </a:lnSpc>
              <a:buNone/>
            </a:pPr>
            <a:r>
              <a:rPr lang="en-US" sz="1500" dirty="0">
                <a:solidFill>
                  <a:srgbClr val="000000"/>
                </a:solidFill>
              </a:rPr>
              <a:t>
Развитие когнитивных способностей человека, необходимых для создания убедительной лжи, шло параллельно с усложнением социальных структур и необходимостью предсказывать поведение соплеменников. 
</a:t>
            </a:r>
            <a:endParaRPr lang="en-US" sz="1500" dirty="0"/>
          </a:p>
        </p:txBody>
      </p:sp>
      <p:sp>
        <p:nvSpPr>
          <p:cNvPr id="7" name="Text 3"/>
          <p:cNvSpPr/>
          <p:nvPr/>
        </p:nvSpPr>
        <p:spPr>
          <a:xfrm>
            <a:off x="5636030" y="4554747"/>
            <a:ext cx="4680066" cy="1604984"/>
          </a:xfrm>
          <a:prstGeom prst="rect">
            <a:avLst/>
          </a:prstGeom>
          <a:noFill/>
          <a:ln/>
        </p:spPr>
        <p:txBody>
          <a:bodyPr wrap="square" rtlCol="0" anchor="t"/>
          <a:lstStyle/>
          <a:p>
            <a:pPr marL="0" indent="0" algn="l">
              <a:lnSpc>
                <a:spcPts val="2000"/>
              </a:lnSpc>
              <a:buNone/>
            </a:pPr>
            <a:r>
              <a:rPr lang="en-US" sz="1500" dirty="0">
                <a:solidFill>
                  <a:srgbClr val="000000"/>
                </a:solidFill>
              </a:rPr>
              <a:t>Тактический обман позволял древним людям получать доступ к дефицитным ресурсам, повышать свой статус в иерархии и избегать физической агрессии со стороны доминирующих особей.</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675409"/>
            <a:ext cx="10141527" cy="581892"/>
          </a:xfrm>
          <a:prstGeom prst="rect">
            <a:avLst/>
          </a:prstGeom>
          <a:noFill/>
          <a:ln/>
        </p:spPr>
        <p:txBody>
          <a:bodyPr wrap="square" rtlCol="0" anchor="t"/>
          <a:lstStyle/>
          <a:p>
            <a:pPr marL="0" indent="0" algn="l">
              <a:buNone/>
            </a:pPr>
            <a:r>
              <a:rPr lang="en-US" sz="2200" b="1" dirty="0">
                <a:solidFill>
                  <a:srgbClr val="000000"/>
                </a:solidFill>
              </a:rPr>
              <a:t>Классификация видов лжи</a:t>
            </a:r>
            <a:endParaRPr lang="en-US" sz="2200" dirty="0"/>
          </a:p>
        </p:txBody>
      </p:sp>
      <p:sp>
        <p:nvSpPr>
          <p:cNvPr id="4" name="Text 1"/>
          <p:cNvSpPr/>
          <p:nvPr/>
        </p:nvSpPr>
        <p:spPr>
          <a:xfrm>
            <a:off x="1271847" y="1471353"/>
            <a:ext cx="7656493" cy="2377440"/>
          </a:xfrm>
          <a:prstGeom prst="rect">
            <a:avLst/>
          </a:prstGeom>
          <a:noFill/>
          <a:ln/>
        </p:spPr>
        <p:txBody>
          <a:bodyPr wrap="square" rtlCol="0" anchor="t"/>
          <a:lstStyle/>
          <a:p>
            <a:pPr marL="0" indent="0" algn="l">
              <a:lnSpc>
                <a:spcPts val="2000"/>
              </a:lnSpc>
              <a:buNone/>
            </a:pPr>
            <a:r>
              <a:rPr lang="en-US" sz="1500" dirty="0">
                <a:solidFill>
                  <a:srgbClr val="000000"/>
                </a:solidFill>
              </a:rPr>
              <a:t>В психологии традиционно выделяют две основные формы лжи: 
• умолчание, когда человек намеренно скрывает правдивую информацию, и 
• искажение, когда он активно сообщает ложные сведения.
</a:t>
            </a:r>
            <a:endParaRPr lang="ru-RU" sz="1500" dirty="0">
              <a:solidFill>
                <a:srgbClr val="000000"/>
              </a:solidFill>
            </a:endParaRPr>
          </a:p>
          <a:p>
            <a:pPr marL="0" indent="0" algn="l">
              <a:lnSpc>
                <a:spcPts val="2000"/>
              </a:lnSpc>
              <a:buNone/>
            </a:pPr>
            <a:r>
              <a:rPr lang="en-US" sz="1500" dirty="0">
                <a:solidFill>
                  <a:srgbClr val="000000"/>
                </a:solidFill>
              </a:rPr>
              <a:t>
По социальной направленности обман классифицируют на эгоистическую ложь, служащую личным интересам лжеца, и альтруистическую ложь («ложь во спасение»), направленную на защиту чувств другого человека. 
</a:t>
            </a:r>
            <a:endParaRPr lang="en-US" sz="1500" dirty="0"/>
          </a:p>
        </p:txBody>
      </p:sp>
      <p:sp>
        <p:nvSpPr>
          <p:cNvPr id="5" name="Text 2"/>
          <p:cNvSpPr/>
          <p:nvPr/>
        </p:nvSpPr>
        <p:spPr>
          <a:xfrm>
            <a:off x="1271847" y="4226943"/>
            <a:ext cx="7656493" cy="511312"/>
          </a:xfrm>
          <a:prstGeom prst="rect">
            <a:avLst/>
          </a:prstGeom>
          <a:noFill/>
          <a:ln/>
        </p:spPr>
        <p:txBody>
          <a:bodyPr wrap="square" rtlCol="0" anchor="t"/>
          <a:lstStyle/>
          <a:p>
            <a:pPr marL="0" indent="0" algn="l">
              <a:lnSpc>
                <a:spcPts val="2000"/>
              </a:lnSpc>
              <a:buNone/>
            </a:pPr>
            <a:r>
              <a:rPr lang="en-US" sz="1500" dirty="0">
                <a:solidFill>
                  <a:srgbClr val="000000"/>
                </a:solidFill>
              </a:rPr>
              <a:t>Каждая разновидность лжи требует различной степени когнитивного напряжения и сопровождается специфическим эмоциональным фоном.</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98764" y="415636"/>
            <a:ext cx="3308465" cy="6051665"/>
          </a:xfrm>
          <a:prstGeom prst="rect">
            <a:avLst/>
          </a:prstGeom>
        </p:spPr>
      </p:pic>
      <p:sp>
        <p:nvSpPr>
          <p:cNvPr id="4" name="Text 0"/>
          <p:cNvSpPr/>
          <p:nvPr/>
        </p:nvSpPr>
        <p:spPr>
          <a:xfrm>
            <a:off x="4513811" y="5843847"/>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4513811" y="556954"/>
            <a:ext cx="5985164" cy="540328"/>
          </a:xfrm>
          <a:prstGeom prst="rect">
            <a:avLst/>
          </a:prstGeom>
          <a:noFill/>
          <a:ln/>
        </p:spPr>
        <p:txBody>
          <a:bodyPr wrap="square" rtlCol="0" anchor="t"/>
          <a:lstStyle/>
          <a:p>
            <a:pPr marL="0" indent="0" algn="l">
              <a:buNone/>
            </a:pPr>
            <a:r>
              <a:rPr lang="en-US" sz="2200" b="1" dirty="0">
                <a:solidFill>
                  <a:srgbClr val="000000"/>
                </a:solidFill>
              </a:rPr>
              <a:t>Основные мотивы лжи</a:t>
            </a:r>
            <a:endParaRPr lang="en-US" sz="2200" dirty="0"/>
          </a:p>
        </p:txBody>
      </p:sp>
      <p:sp>
        <p:nvSpPr>
          <p:cNvPr id="6" name="Text 2"/>
          <p:cNvSpPr/>
          <p:nvPr/>
        </p:nvSpPr>
        <p:spPr>
          <a:xfrm>
            <a:off x="4513811" y="1449238"/>
            <a:ext cx="5812007" cy="1152646"/>
          </a:xfrm>
          <a:prstGeom prst="rect">
            <a:avLst/>
          </a:prstGeom>
          <a:noFill/>
          <a:ln/>
        </p:spPr>
        <p:txBody>
          <a:bodyPr wrap="square" rtlCol="0" anchor="t"/>
          <a:lstStyle/>
          <a:p>
            <a:pPr marL="0" indent="0" algn="l">
              <a:lnSpc>
                <a:spcPts val="2000"/>
              </a:lnSpc>
              <a:buNone/>
            </a:pPr>
            <a:r>
              <a:rPr lang="en-US" sz="1500" dirty="0">
                <a:solidFill>
                  <a:srgbClr val="000000"/>
                </a:solidFill>
              </a:rPr>
              <a:t>Ключевым мотивом лжи чаще всего выступает защитная реакция — стремление избежать наказания или негативных последствий своих поступков, что особенно ярко проявляется в детском возрасте.</a:t>
            </a:r>
            <a:endParaRPr lang="en-US" sz="1500" dirty="0"/>
          </a:p>
        </p:txBody>
      </p:sp>
      <p:sp>
        <p:nvSpPr>
          <p:cNvPr id="7" name="Text 3"/>
          <p:cNvSpPr/>
          <p:nvPr/>
        </p:nvSpPr>
        <p:spPr>
          <a:xfrm>
            <a:off x="4513811" y="2812211"/>
            <a:ext cx="5466951" cy="2532873"/>
          </a:xfrm>
          <a:prstGeom prst="rect">
            <a:avLst/>
          </a:prstGeom>
          <a:noFill/>
          <a:ln/>
        </p:spPr>
        <p:txBody>
          <a:bodyPr wrap="square" rtlCol="0" anchor="t"/>
          <a:lstStyle/>
          <a:p>
            <a:pPr marL="0" indent="0" algn="l">
              <a:lnSpc>
                <a:spcPts val="2000"/>
              </a:lnSpc>
              <a:buNone/>
            </a:pPr>
            <a:r>
              <a:rPr lang="en-US" sz="1500" dirty="0">
                <a:solidFill>
                  <a:srgbClr val="000000"/>
                </a:solidFill>
              </a:rPr>
              <a:t>Взрослые люди часто прибегают к обману ради получения материальной выгоды, повышения собственной самооценки или сохранения социального статуса в глазах окружающих.
Существует также этикетная ложь, которая выполняет функцию «социальной смазки», помогая людям соблюдать нормы вежливости и избегать ненужных конфликтов в общении. 
</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064029" y="783475"/>
            <a:ext cx="10141527" cy="581892"/>
          </a:xfrm>
          <a:prstGeom prst="rect">
            <a:avLst/>
          </a:prstGeom>
          <a:noFill/>
          <a:ln/>
        </p:spPr>
        <p:txBody>
          <a:bodyPr wrap="square" rtlCol="0" anchor="t"/>
          <a:lstStyle/>
          <a:p>
            <a:pPr marL="0" indent="0" algn="l">
              <a:buNone/>
            </a:pPr>
            <a:r>
              <a:rPr lang="en-US" sz="2200" b="1" dirty="0">
                <a:solidFill>
                  <a:srgbClr val="000000"/>
                </a:solidFill>
              </a:rPr>
              <a:t>Когнитивная нагрузка при обмане</a:t>
            </a:r>
            <a:endParaRPr lang="en-US" sz="2200" dirty="0"/>
          </a:p>
        </p:txBody>
      </p:sp>
      <p:sp>
        <p:nvSpPr>
          <p:cNvPr id="4" name="Text 1"/>
          <p:cNvSpPr/>
          <p:nvPr/>
        </p:nvSpPr>
        <p:spPr>
          <a:xfrm>
            <a:off x="1064029" y="1895302"/>
            <a:ext cx="8154785" cy="731520"/>
          </a:xfrm>
          <a:prstGeom prst="rect">
            <a:avLst/>
          </a:prstGeom>
          <a:noFill/>
          <a:ln/>
        </p:spPr>
        <p:txBody>
          <a:bodyPr wrap="square" rtlCol="0" anchor="t"/>
          <a:lstStyle/>
          <a:p>
            <a:pPr marL="0" indent="0" algn="l">
              <a:lnSpc>
                <a:spcPts val="2000"/>
              </a:lnSpc>
              <a:buNone/>
            </a:pPr>
            <a:r>
              <a:rPr lang="en-US" sz="1500" dirty="0">
                <a:solidFill>
                  <a:srgbClr val="000000"/>
                </a:solidFill>
              </a:rPr>
              <a:t>Процесс создания и поддержания лжи требует от мозга значительно больших энергетических и когнитивных усилий, чем простое изложение правды.</a:t>
            </a:r>
            <a:endParaRPr lang="en-US" sz="1500" dirty="0"/>
          </a:p>
        </p:txBody>
      </p:sp>
      <p:sp>
        <p:nvSpPr>
          <p:cNvPr id="5" name="Shape 2"/>
          <p:cNvSpPr/>
          <p:nvPr/>
        </p:nvSpPr>
        <p:spPr>
          <a:xfrm>
            <a:off x="523702" y="1895302"/>
            <a:ext cx="498764" cy="498764"/>
          </a:xfrm>
          <a:prstGeom prst="arc">
            <a:avLst>
              <a:gd name="adj1" fmla="val 0"/>
              <a:gd name="adj2" fmla="val 21600000"/>
            </a:avLst>
          </a:prstGeom>
          <a:solidFill>
            <a:srgbClr val="EAF4F7"/>
          </a:solidFill>
          <a:ln/>
        </p:spPr>
      </p:sp>
      <p:sp>
        <p:nvSpPr>
          <p:cNvPr id="6" name="Text 3"/>
          <p:cNvSpPr/>
          <p:nvPr/>
        </p:nvSpPr>
        <p:spPr>
          <a:xfrm>
            <a:off x="523702" y="1853738"/>
            <a:ext cx="498764" cy="498764"/>
          </a:xfrm>
          <a:prstGeom prst="rect">
            <a:avLst/>
          </a:prstGeom>
          <a:noFill/>
          <a:ln/>
        </p:spPr>
        <p:txBody>
          <a:bodyPr wrap="square" rtlCol="0" anchor="ctr"/>
          <a:lstStyle/>
          <a:p>
            <a:pPr marL="0" indent="0" algn="ctr">
              <a:buNone/>
            </a:pPr>
            <a:r>
              <a:rPr lang="en-US" sz="3000" b="1" dirty="0">
                <a:solidFill>
                  <a:srgbClr val="68A5B9"/>
                </a:solidFill>
              </a:rPr>
              <a:t>1</a:t>
            </a:r>
            <a:endParaRPr lang="en-US" sz="3000" dirty="0"/>
          </a:p>
        </p:txBody>
      </p:sp>
      <p:sp>
        <p:nvSpPr>
          <p:cNvPr id="7" name="Text 4"/>
          <p:cNvSpPr/>
          <p:nvPr/>
        </p:nvSpPr>
        <p:spPr>
          <a:xfrm>
            <a:off x="1064029" y="3449782"/>
            <a:ext cx="4680065" cy="1828800"/>
          </a:xfrm>
          <a:prstGeom prst="rect">
            <a:avLst/>
          </a:prstGeom>
          <a:noFill/>
          <a:ln/>
        </p:spPr>
        <p:txBody>
          <a:bodyPr wrap="square" rtlCol="0" anchor="t"/>
          <a:lstStyle/>
          <a:p>
            <a:pPr marL="0" indent="0" algn="l">
              <a:lnSpc>
                <a:spcPts val="2000"/>
              </a:lnSpc>
              <a:buNone/>
            </a:pPr>
            <a:r>
              <a:rPr lang="en-US" sz="1500" dirty="0">
                <a:solidFill>
                  <a:srgbClr val="000000"/>
                </a:solidFill>
              </a:rPr>
              <a:t>Лжецу приходится одновременно удерживать в памяти истинную картину событий, конструировать правдоподобную вымышленную версию и постоянно контролировать свои вербальные и невербальные реакции.</a:t>
            </a:r>
            <a:endParaRPr lang="en-US" sz="1500" dirty="0"/>
          </a:p>
        </p:txBody>
      </p:sp>
      <p:sp>
        <p:nvSpPr>
          <p:cNvPr id="8" name="Shape 5"/>
          <p:cNvSpPr/>
          <p:nvPr/>
        </p:nvSpPr>
        <p:spPr>
          <a:xfrm>
            <a:off x="523702" y="3449782"/>
            <a:ext cx="498764" cy="498764"/>
          </a:xfrm>
          <a:prstGeom prst="arc">
            <a:avLst>
              <a:gd name="adj1" fmla="val 0"/>
              <a:gd name="adj2" fmla="val 21600000"/>
            </a:avLst>
          </a:prstGeom>
          <a:solidFill>
            <a:srgbClr val="EAF4F7"/>
          </a:solidFill>
          <a:ln/>
        </p:spPr>
      </p:sp>
      <p:sp>
        <p:nvSpPr>
          <p:cNvPr id="9" name="Text 6"/>
          <p:cNvSpPr/>
          <p:nvPr/>
        </p:nvSpPr>
        <p:spPr>
          <a:xfrm>
            <a:off x="523702" y="3408218"/>
            <a:ext cx="498764" cy="498764"/>
          </a:xfrm>
          <a:prstGeom prst="rect">
            <a:avLst/>
          </a:prstGeom>
          <a:noFill/>
          <a:ln/>
        </p:spPr>
        <p:txBody>
          <a:bodyPr wrap="square" rtlCol="0" anchor="ctr"/>
          <a:lstStyle/>
          <a:p>
            <a:pPr marL="0" indent="0" algn="ctr">
              <a:buNone/>
            </a:pPr>
            <a:r>
              <a:rPr lang="en-US" sz="3000" b="1" dirty="0">
                <a:solidFill>
                  <a:srgbClr val="68A5B9"/>
                </a:solidFill>
              </a:rPr>
              <a:t>2</a:t>
            </a:r>
            <a:endParaRPr lang="en-US" sz="3000" dirty="0"/>
          </a:p>
        </p:txBody>
      </p:sp>
      <p:sp>
        <p:nvSpPr>
          <p:cNvPr id="10" name="Text 7"/>
          <p:cNvSpPr/>
          <p:nvPr/>
        </p:nvSpPr>
        <p:spPr>
          <a:xfrm>
            <a:off x="6475615" y="3449782"/>
            <a:ext cx="4655127" cy="1280160"/>
          </a:xfrm>
          <a:prstGeom prst="rect">
            <a:avLst/>
          </a:prstGeom>
          <a:noFill/>
          <a:ln/>
        </p:spPr>
        <p:txBody>
          <a:bodyPr wrap="square" rtlCol="0" anchor="t"/>
          <a:lstStyle/>
          <a:p>
            <a:pPr marL="0" indent="0" algn="l">
              <a:lnSpc>
                <a:spcPts val="2000"/>
              </a:lnSpc>
              <a:buNone/>
            </a:pPr>
            <a:r>
              <a:rPr lang="en-US" sz="1500" dirty="0">
                <a:solidFill>
                  <a:srgbClr val="000000"/>
                </a:solidFill>
              </a:rPr>
              <a:t>Повышенная когнитивная нагрузка часто приводит к появлению пауз в речи, оговорок, замедлению реакции на вопросы и общей скованности поведения.</a:t>
            </a:r>
            <a:endParaRPr lang="en-US" sz="1500" dirty="0"/>
          </a:p>
        </p:txBody>
      </p:sp>
      <p:sp>
        <p:nvSpPr>
          <p:cNvPr id="11" name="Shape 8"/>
          <p:cNvSpPr/>
          <p:nvPr/>
        </p:nvSpPr>
        <p:spPr>
          <a:xfrm>
            <a:off x="5935287" y="3449782"/>
            <a:ext cx="498764" cy="498764"/>
          </a:xfrm>
          <a:prstGeom prst="arc">
            <a:avLst>
              <a:gd name="adj1" fmla="val 0"/>
              <a:gd name="adj2" fmla="val 21600000"/>
            </a:avLst>
          </a:prstGeom>
          <a:solidFill>
            <a:srgbClr val="EAF4F7"/>
          </a:solidFill>
          <a:ln/>
        </p:spPr>
      </p:sp>
      <p:sp>
        <p:nvSpPr>
          <p:cNvPr id="12" name="Text 9"/>
          <p:cNvSpPr/>
          <p:nvPr/>
        </p:nvSpPr>
        <p:spPr>
          <a:xfrm>
            <a:off x="5935287" y="3408218"/>
            <a:ext cx="498764" cy="498764"/>
          </a:xfrm>
          <a:prstGeom prst="rect">
            <a:avLst/>
          </a:prstGeom>
          <a:noFill/>
          <a:ln/>
        </p:spPr>
        <p:txBody>
          <a:bodyPr wrap="square" rtlCol="0" anchor="ctr"/>
          <a:lstStyle/>
          <a:p>
            <a:pPr marL="0" indent="0" algn="ctr">
              <a:buNone/>
            </a:pPr>
            <a:r>
              <a:rPr lang="en-US" sz="3000" b="1" dirty="0">
                <a:solidFill>
                  <a:srgbClr val="68A5B9"/>
                </a:solidFill>
              </a:rPr>
              <a:t>3</a:t>
            </a:r>
            <a:endParaRPr lang="en-US" sz="3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457200" y="523702"/>
            <a:ext cx="4680065" cy="6051665"/>
          </a:xfrm>
          <a:prstGeom prst="rect">
            <a:avLst/>
          </a:prstGeom>
        </p:spPr>
      </p:pic>
      <p:sp>
        <p:nvSpPr>
          <p:cNvPr id="4" name="Text 0"/>
          <p:cNvSpPr/>
          <p:nvPr/>
        </p:nvSpPr>
        <p:spPr>
          <a:xfrm>
            <a:off x="5636029" y="6184669"/>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5636029" y="949729"/>
            <a:ext cx="5985164" cy="581892"/>
          </a:xfrm>
          <a:prstGeom prst="rect">
            <a:avLst/>
          </a:prstGeom>
          <a:noFill/>
          <a:ln/>
        </p:spPr>
        <p:txBody>
          <a:bodyPr wrap="square" rtlCol="0" anchor="t"/>
          <a:lstStyle/>
          <a:p>
            <a:pPr marL="0" indent="0" algn="l">
              <a:buNone/>
            </a:pPr>
            <a:r>
              <a:rPr lang="en-US" sz="2200" b="1" dirty="0">
                <a:solidFill>
                  <a:srgbClr val="000000"/>
                </a:solidFill>
              </a:rPr>
              <a:t>Эмоциональные компоненты лжи</a:t>
            </a:r>
            <a:endParaRPr lang="en-US" sz="2200" dirty="0"/>
          </a:p>
        </p:txBody>
      </p:sp>
      <p:sp>
        <p:nvSpPr>
          <p:cNvPr id="6" name="Text 2"/>
          <p:cNvSpPr/>
          <p:nvPr/>
        </p:nvSpPr>
        <p:spPr>
          <a:xfrm>
            <a:off x="5636029" y="1704109"/>
            <a:ext cx="5453149" cy="1280160"/>
          </a:xfrm>
          <a:prstGeom prst="rect">
            <a:avLst/>
          </a:prstGeom>
          <a:noFill/>
          <a:ln/>
        </p:spPr>
        <p:txBody>
          <a:bodyPr wrap="square" rtlCol="0" anchor="t"/>
          <a:lstStyle/>
          <a:p>
            <a:pPr marL="0" indent="0" algn="l">
              <a:lnSpc>
                <a:spcPts val="2000"/>
              </a:lnSpc>
              <a:buNone/>
            </a:pPr>
            <a:r>
              <a:rPr lang="en-US" sz="1500" dirty="0">
                <a:solidFill>
                  <a:srgbClr val="000000"/>
                </a:solidFill>
              </a:rPr>
              <a:t>Эмоциональное сопровождение лжи обычно включает в себя три фундаментальных компонента: страх разоблачения, чувство вины и так называемый «восторг надувательства».</a:t>
            </a:r>
            <a:endParaRPr lang="en-US" sz="1500" dirty="0"/>
          </a:p>
        </p:txBody>
      </p:sp>
      <p:sp>
        <p:nvSpPr>
          <p:cNvPr id="7" name="Text 3"/>
          <p:cNvSpPr/>
          <p:nvPr/>
        </p:nvSpPr>
        <p:spPr>
          <a:xfrm>
            <a:off x="5636029" y="2984269"/>
            <a:ext cx="6134793" cy="2543695"/>
          </a:xfrm>
          <a:prstGeom prst="rect">
            <a:avLst/>
          </a:prstGeom>
          <a:noFill/>
          <a:ln/>
        </p:spPr>
        <p:txBody>
          <a:bodyPr wrap="square" rtlCol="0" anchor="t"/>
          <a:lstStyle/>
          <a:p>
            <a:pPr marL="0" indent="0" algn="l">
              <a:lnSpc>
                <a:spcPts val="2000"/>
              </a:lnSpc>
              <a:buNone/>
            </a:pPr>
            <a:r>
              <a:rPr lang="en-US" sz="1500" dirty="0">
                <a:solidFill>
                  <a:srgbClr val="000000"/>
                </a:solidFill>
              </a:rPr>
              <a:t>Страх заставляет организм мобилизоваться, вызывая физиологические реакции стресса, тогда как вина может проявляться в избегании зрительного контакта и желании быстрее закончить разговор.
</a:t>
            </a:r>
            <a:endParaRPr lang="ru-RU" sz="1500" dirty="0">
              <a:solidFill>
                <a:srgbClr val="000000"/>
              </a:solidFill>
            </a:endParaRPr>
          </a:p>
          <a:p>
            <a:pPr marL="0" indent="0" algn="l">
              <a:lnSpc>
                <a:spcPts val="2000"/>
              </a:lnSpc>
              <a:buNone/>
            </a:pPr>
            <a:r>
              <a:rPr lang="en-US" sz="1500" dirty="0">
                <a:solidFill>
                  <a:srgbClr val="000000"/>
                </a:solidFill>
              </a:rPr>
              <a:t>
Восторг от удачного обмана возникает в случаях, когда лжец воспринимает ситуацию как интеллектуальный вызов, и это чувство может прорываться в виде неуместных улыбок. 
</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sp>
        <p:nvSpPr>
          <p:cNvPr id="3" name="Text 0"/>
          <p:cNvSpPr/>
          <p:nvPr/>
        </p:nvSpPr>
        <p:spPr>
          <a:xfrm>
            <a:off x="1271847" y="750224"/>
            <a:ext cx="10141527" cy="581892"/>
          </a:xfrm>
          <a:prstGeom prst="rect">
            <a:avLst/>
          </a:prstGeom>
          <a:noFill/>
          <a:ln/>
        </p:spPr>
        <p:txBody>
          <a:bodyPr wrap="square" rtlCol="0" anchor="t"/>
          <a:lstStyle/>
          <a:p>
            <a:pPr marL="0" indent="0" algn="l">
              <a:buNone/>
            </a:pPr>
            <a:r>
              <a:rPr lang="en-US" sz="2200" b="1" dirty="0">
                <a:solidFill>
                  <a:srgbClr val="000000"/>
                </a:solidFill>
              </a:rPr>
              <a:t>Вербальные признаки обмана</a:t>
            </a:r>
            <a:endParaRPr lang="en-US" sz="2200" dirty="0"/>
          </a:p>
        </p:txBody>
      </p:sp>
      <p:sp>
        <p:nvSpPr>
          <p:cNvPr id="4" name="Text 1"/>
          <p:cNvSpPr/>
          <p:nvPr/>
        </p:nvSpPr>
        <p:spPr>
          <a:xfrm>
            <a:off x="1271847" y="1729047"/>
            <a:ext cx="7492591" cy="2103120"/>
          </a:xfrm>
          <a:prstGeom prst="rect">
            <a:avLst/>
          </a:prstGeom>
          <a:noFill/>
          <a:ln/>
        </p:spPr>
        <p:txBody>
          <a:bodyPr wrap="square" rtlCol="0" anchor="t"/>
          <a:lstStyle/>
          <a:p>
            <a:pPr marL="0" indent="0" algn="l">
              <a:lnSpc>
                <a:spcPts val="2000"/>
              </a:lnSpc>
              <a:buNone/>
            </a:pPr>
            <a:r>
              <a:rPr lang="en-US" sz="1500" dirty="0">
                <a:solidFill>
                  <a:srgbClr val="000000"/>
                </a:solidFill>
              </a:rPr>
              <a:t>Вербальные маркеры лжи часто проявляются в стремлении человека дистанцироваться от своих слов, избегая использования местоимений первого лица («я», «мне»).
Речь обманщика может характеризоваться неестественной монотонностью, частыми повторами вопроса собеседника или чрезмерной детализацией несущественных подробностей для придания истории веса. 
</a:t>
            </a:r>
            <a:endParaRPr lang="en-US" sz="1500" dirty="0"/>
          </a:p>
        </p:txBody>
      </p:sp>
      <p:sp>
        <p:nvSpPr>
          <p:cNvPr id="5" name="Text 2"/>
          <p:cNvSpPr/>
          <p:nvPr/>
        </p:nvSpPr>
        <p:spPr>
          <a:xfrm>
            <a:off x="1271847" y="3985404"/>
            <a:ext cx="7423579" cy="927418"/>
          </a:xfrm>
          <a:prstGeom prst="rect">
            <a:avLst/>
          </a:prstGeom>
          <a:noFill/>
          <a:ln/>
        </p:spPr>
        <p:txBody>
          <a:bodyPr wrap="square" rtlCol="0" anchor="t"/>
          <a:lstStyle/>
          <a:p>
            <a:pPr marL="0" indent="0" algn="l">
              <a:lnSpc>
                <a:spcPts val="2000"/>
              </a:lnSpc>
              <a:buNone/>
            </a:pPr>
            <a:r>
              <a:rPr lang="en-US" sz="1500" dirty="0">
                <a:solidFill>
                  <a:srgbClr val="000000"/>
                </a:solidFill>
              </a:rPr>
              <a:t>Характерным признаком также является использование уклончивых ответов, обобщений и клятвенных заверений вместо прямых фактических утверждений.</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8582891" y="415637"/>
            <a:ext cx="3308465" cy="5648734"/>
          </a:xfrm>
          <a:prstGeom prst="rect">
            <a:avLst/>
          </a:prstGeom>
        </p:spPr>
      </p:pic>
      <p:sp>
        <p:nvSpPr>
          <p:cNvPr id="4" name="Text 0"/>
          <p:cNvSpPr/>
          <p:nvPr/>
        </p:nvSpPr>
        <p:spPr>
          <a:xfrm>
            <a:off x="648393" y="5918662"/>
            <a:ext cx="7481455" cy="457200"/>
          </a:xfrm>
          <a:prstGeom prst="rect">
            <a:avLst/>
          </a:prstGeom>
          <a:noFill/>
          <a:ln/>
        </p:spPr>
        <p:txBody>
          <a:bodyPr wrap="square" rtlCol="0" anchor="t"/>
          <a:lstStyle/>
          <a:p>
            <a:pPr marL="0" indent="0" algn="l">
              <a:buNone/>
            </a:pPr>
            <a:endParaRPr lang="en-US" dirty="0"/>
          </a:p>
        </p:txBody>
      </p:sp>
      <p:sp>
        <p:nvSpPr>
          <p:cNvPr id="5" name="Text 1"/>
          <p:cNvSpPr/>
          <p:nvPr/>
        </p:nvSpPr>
        <p:spPr>
          <a:xfrm>
            <a:off x="648393" y="983411"/>
            <a:ext cx="5985164" cy="681214"/>
          </a:xfrm>
          <a:prstGeom prst="rect">
            <a:avLst/>
          </a:prstGeom>
          <a:noFill/>
          <a:ln/>
        </p:spPr>
        <p:txBody>
          <a:bodyPr wrap="square" rtlCol="0" anchor="t"/>
          <a:lstStyle/>
          <a:p>
            <a:pPr marL="0" indent="0" algn="l">
              <a:buNone/>
            </a:pPr>
            <a:r>
              <a:rPr lang="en-US" sz="2200" b="1" dirty="0">
                <a:solidFill>
                  <a:srgbClr val="000000"/>
                </a:solidFill>
              </a:rPr>
              <a:t>Невербальные признаки (язык тела)</a:t>
            </a:r>
            <a:endParaRPr lang="en-US" sz="2200" dirty="0"/>
          </a:p>
        </p:txBody>
      </p:sp>
      <p:sp>
        <p:nvSpPr>
          <p:cNvPr id="6" name="Text 2"/>
          <p:cNvSpPr/>
          <p:nvPr/>
        </p:nvSpPr>
        <p:spPr>
          <a:xfrm>
            <a:off x="648393" y="1664625"/>
            <a:ext cx="6080211" cy="983411"/>
          </a:xfrm>
          <a:prstGeom prst="rect">
            <a:avLst/>
          </a:prstGeom>
          <a:noFill/>
          <a:ln/>
        </p:spPr>
        <p:txBody>
          <a:bodyPr wrap="square" rtlCol="0" anchor="t"/>
          <a:lstStyle/>
          <a:p>
            <a:pPr marL="0" indent="0" algn="l">
              <a:lnSpc>
                <a:spcPts val="2000"/>
              </a:lnSpc>
              <a:buNone/>
            </a:pPr>
            <a:r>
              <a:rPr lang="en-US" sz="1500" dirty="0">
                <a:solidFill>
                  <a:srgbClr val="000000"/>
                </a:solidFill>
              </a:rPr>
              <a:t>Невербальные индикаторы лжи включают рассогласование между словами и жестами, например, когда человек говорит «да», но едва заметно отрицательно качает головой.</a:t>
            </a:r>
            <a:endParaRPr lang="en-US" sz="1500" dirty="0"/>
          </a:p>
        </p:txBody>
      </p:sp>
      <p:sp>
        <p:nvSpPr>
          <p:cNvPr id="7" name="Text 3"/>
          <p:cNvSpPr/>
          <p:nvPr/>
        </p:nvSpPr>
        <p:spPr>
          <a:xfrm>
            <a:off x="648393" y="2743200"/>
            <a:ext cx="5926975" cy="1087753"/>
          </a:xfrm>
          <a:prstGeom prst="rect">
            <a:avLst/>
          </a:prstGeom>
          <a:noFill/>
          <a:ln/>
        </p:spPr>
        <p:txBody>
          <a:bodyPr wrap="square" rtlCol="0" anchor="t"/>
          <a:lstStyle/>
          <a:p>
            <a:pPr marL="0" indent="0" algn="l">
              <a:lnSpc>
                <a:spcPts val="2000"/>
              </a:lnSpc>
              <a:buNone/>
            </a:pPr>
            <a:r>
              <a:rPr lang="en-US" sz="1500" dirty="0">
                <a:solidFill>
                  <a:srgbClr val="000000"/>
                </a:solidFill>
              </a:rPr>
              <a:t>Лжецы часто испытывают физиологический дискомфорт, что проявляется в непроизвольных жестах-адапторах: почесывании носа, прикосновениях к лицу, шее или перебирании мелких предметов.</a:t>
            </a:r>
            <a:endParaRPr lang="en-US" sz="1500" dirty="0"/>
          </a:p>
        </p:txBody>
      </p:sp>
      <p:sp>
        <p:nvSpPr>
          <p:cNvPr id="8" name="Text 4"/>
          <p:cNvSpPr/>
          <p:nvPr/>
        </p:nvSpPr>
        <p:spPr>
          <a:xfrm>
            <a:off x="648393" y="3942272"/>
            <a:ext cx="6168044" cy="1776884"/>
          </a:xfrm>
          <a:prstGeom prst="rect">
            <a:avLst/>
          </a:prstGeom>
          <a:noFill/>
          <a:ln/>
        </p:spPr>
        <p:txBody>
          <a:bodyPr wrap="square" rtlCol="0" anchor="t"/>
          <a:lstStyle/>
          <a:p>
            <a:pPr marL="0" indent="0" algn="l">
              <a:lnSpc>
                <a:spcPts val="2000"/>
              </a:lnSpc>
              <a:buNone/>
            </a:pPr>
            <a:r>
              <a:rPr lang="en-US" sz="1500" dirty="0">
                <a:solidFill>
                  <a:srgbClr val="000000"/>
                </a:solidFill>
              </a:rPr>
              <a:t>Вопреки распространенному мифу, обманщики могут намеренно поддерживать длительный и пристальный зрительный контакт, пытаясь контролировать реакцию собеседника и убедиться в том, что им верят.</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TotalTime>
  <Words>1125</Words>
  <Application>Microsoft Office PowerPoint</Application>
  <PresentationFormat>Широкоэкранный</PresentationFormat>
  <Paragraphs>82</Paragraphs>
  <Slides>15</Slides>
  <Notes>15</Notes>
  <HiddenSlides>0</HiddenSlides>
  <MMClips>0</MMClips>
  <ScaleCrop>false</ScaleCrop>
  <HeadingPairs>
    <vt:vector size="6" baseType="variant">
      <vt:variant>
        <vt:lpstr>Использованные шрифты</vt:lpstr>
      </vt:variant>
      <vt:variant>
        <vt:i4>1</vt:i4>
      </vt:variant>
      <vt:variant>
        <vt:lpstr>Тема</vt:lpstr>
      </vt:variant>
      <vt:variant>
        <vt:i4>1</vt:i4>
      </vt:variant>
      <vt:variant>
        <vt:lpstr>Заголовки слайдов</vt:lpstr>
      </vt:variant>
      <vt:variant>
        <vt:i4>15</vt:i4>
      </vt:variant>
    </vt:vector>
  </HeadingPairs>
  <TitlesOfParts>
    <vt:vector size="17" baseType="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Anna Izguzhina</cp:lastModifiedBy>
  <cp:revision>2</cp:revision>
  <dcterms:created xsi:type="dcterms:W3CDTF">2026-02-26T13:54:42Z</dcterms:created>
  <dcterms:modified xsi:type="dcterms:W3CDTF">2026-02-26T13:59:34Z</dcterms:modified>
</cp:coreProperties>
</file>