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490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837218" y="498764"/>
            <a:ext cx="4804756" cy="4804756"/>
          </a:xfrm>
          <a:prstGeom prst="rect">
            <a:avLst/>
          </a:prstGeom>
        </p:spPr>
      </p:pic>
      <p:sp>
        <p:nvSpPr>
          <p:cNvPr id="4" name="Text 0"/>
          <p:cNvSpPr/>
          <p:nvPr/>
        </p:nvSpPr>
        <p:spPr>
          <a:xfrm>
            <a:off x="648393" y="4106487"/>
            <a:ext cx="7481455" cy="1005840"/>
          </a:xfrm>
          <a:prstGeom prst="rect">
            <a:avLst/>
          </a:prstGeom>
          <a:noFill/>
          <a:ln/>
        </p:spPr>
        <p:txBody>
          <a:bodyPr wrap="square" rtlCol="0" anchor="t"/>
          <a:lstStyle/>
          <a:p>
            <a:pPr marL="0" indent="0" algn="l">
              <a:buNone/>
            </a:pPr>
            <a:r>
              <a:rPr lang="en-US" sz="1400" dirty="0">
                <a:solidFill>
                  <a:srgbClr val="000000"/>
                </a:solidFill>
              </a:rPr>
              <a:t>Понимание природы этой силы необходимо для инженеров и физиков для расчета нагрузок на мосты и здания, предотвращая их разрушение. </a:t>
            </a:r>
            <a:endParaRPr lang="en-US" sz="1400" dirty="0"/>
          </a:p>
        </p:txBody>
      </p:sp>
      <p:sp>
        <p:nvSpPr>
          <p:cNvPr id="5" name="Text 1"/>
          <p:cNvSpPr/>
          <p:nvPr/>
        </p:nvSpPr>
        <p:spPr>
          <a:xfrm>
            <a:off x="648393" y="500842"/>
            <a:ext cx="5985164" cy="581891"/>
          </a:xfrm>
          <a:prstGeom prst="rect">
            <a:avLst/>
          </a:prstGeom>
          <a:noFill/>
          <a:ln/>
        </p:spPr>
        <p:txBody>
          <a:bodyPr wrap="square" rtlCol="0" anchor="t"/>
          <a:lstStyle/>
          <a:p>
            <a:pPr marL="0" indent="0" algn="l">
              <a:buNone/>
            </a:pPr>
            <a:r>
              <a:rPr lang="en-US" sz="2200" b="1" dirty="0">
                <a:solidFill>
                  <a:srgbClr val="000000"/>
                </a:solidFill>
              </a:rPr>
              <a:t>Сила упругости. Закон Гука</a:t>
            </a:r>
            <a:endParaRPr lang="en-US" sz="2200" dirty="0"/>
          </a:p>
        </p:txBody>
      </p:sp>
      <p:sp>
        <p:nvSpPr>
          <p:cNvPr id="6" name="Text 2"/>
          <p:cNvSpPr/>
          <p:nvPr/>
        </p:nvSpPr>
        <p:spPr>
          <a:xfrm>
            <a:off x="648393" y="1429789"/>
            <a:ext cx="5818909" cy="2377440"/>
          </a:xfrm>
          <a:prstGeom prst="rect">
            <a:avLst/>
          </a:prstGeom>
          <a:noFill/>
          <a:ln/>
        </p:spPr>
        <p:txBody>
          <a:bodyPr wrap="square" rtlCol="0" anchor="t"/>
          <a:lstStyle/>
          <a:p>
            <a:pPr marL="0" indent="0" algn="l">
              <a:lnSpc>
                <a:spcPts val="2000"/>
              </a:lnSpc>
              <a:buNone/>
            </a:pPr>
            <a:r>
              <a:rPr lang="en-US" sz="1500" dirty="0">
                <a:solidFill>
                  <a:srgbClr val="000000"/>
                </a:solidFill>
              </a:rPr>
              <a:t>Сила упругости — это фундаментальная сила в механике, которая возникает при деформации тела и стремится вернуть его в первоначальное состояние, восстановив исходную форму и объём.
Она играет ключевую роль в обеспечении прочности конструкций, взаимодействии тел при соударениях и функционировании множества механизмов.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658784"/>
            <a:ext cx="10141527" cy="581892"/>
          </a:xfrm>
          <a:prstGeom prst="rect">
            <a:avLst/>
          </a:prstGeom>
          <a:noFill/>
          <a:ln/>
        </p:spPr>
        <p:txBody>
          <a:bodyPr wrap="square" rtlCol="0" anchor="t"/>
          <a:lstStyle/>
          <a:p>
            <a:pPr marL="0" indent="0" algn="l">
              <a:buNone/>
            </a:pPr>
            <a:r>
              <a:rPr lang="en-US" sz="2200" b="1" dirty="0">
                <a:solidFill>
                  <a:srgbClr val="000000"/>
                </a:solidFill>
              </a:rPr>
              <a:t>Природа сил упругости</a:t>
            </a:r>
            <a:endParaRPr lang="en-US" sz="2200" dirty="0"/>
          </a:p>
        </p:txBody>
      </p:sp>
      <p:sp>
        <p:nvSpPr>
          <p:cNvPr id="4" name="Text 1"/>
          <p:cNvSpPr/>
          <p:nvPr/>
        </p:nvSpPr>
        <p:spPr>
          <a:xfrm>
            <a:off x="1330036" y="1712422"/>
            <a:ext cx="9975273" cy="731520"/>
          </a:xfrm>
          <a:prstGeom prst="rect">
            <a:avLst/>
          </a:prstGeom>
          <a:noFill/>
          <a:ln/>
        </p:spPr>
        <p:txBody>
          <a:bodyPr wrap="square" rtlCol="0" anchor="t"/>
          <a:lstStyle/>
          <a:p>
            <a:pPr marL="0" indent="0" algn="l">
              <a:lnSpc>
                <a:spcPts val="2000"/>
              </a:lnSpc>
              <a:buNone/>
            </a:pPr>
            <a:r>
              <a:rPr lang="en-US" sz="1500" dirty="0">
                <a:solidFill>
                  <a:srgbClr val="000000"/>
                </a:solidFill>
              </a:rPr>
              <a:t>На микроскопическом уровне сила упругости имеет электромагнитную природу и обусловлена взаимодействием между электрическими зарядами атомов и молекул вещества.</a:t>
            </a:r>
            <a:endParaRPr lang="en-US" sz="1500" dirty="0"/>
          </a:p>
        </p:txBody>
      </p:sp>
      <p:sp>
        <p:nvSpPr>
          <p:cNvPr id="5" name="Text 2"/>
          <p:cNvSpPr/>
          <p:nvPr/>
        </p:nvSpPr>
        <p:spPr>
          <a:xfrm>
            <a:off x="1205345" y="2734887"/>
            <a:ext cx="9975273" cy="1828800"/>
          </a:xfrm>
          <a:prstGeom prst="rect">
            <a:avLst/>
          </a:prstGeom>
          <a:noFill/>
          <a:ln/>
        </p:spPr>
        <p:txBody>
          <a:bodyPr wrap="square" rtlCol="0" anchor="t"/>
          <a:lstStyle/>
          <a:p>
            <a:pPr marL="0" indent="0" algn="l">
              <a:lnSpc>
                <a:spcPts val="2000"/>
              </a:lnSpc>
              <a:buNone/>
            </a:pPr>
            <a:r>
              <a:rPr lang="en-US" sz="1500" dirty="0">
                <a:solidFill>
                  <a:srgbClr val="000000"/>
                </a:solidFill>
              </a:rPr>
              <a:t>При деформации изменяются расстояния между частицами: при сжатии возрастают силы отталкивания, а при растяжении преобладают силы притяжения, стремящиеся вернуть частицы в положение равновесия.
Таким образом, макроскопическое проявление упругости является коллективным результатом миллиардов межмолекулярных связей, сопротивляющихся смещению. 
</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582891" y="349136"/>
            <a:ext cx="3308465" cy="5447816"/>
          </a:xfrm>
          <a:prstGeom prst="rect">
            <a:avLst/>
          </a:prstGeom>
        </p:spPr>
      </p:pic>
      <p:sp>
        <p:nvSpPr>
          <p:cNvPr id="4" name="Text 0"/>
          <p:cNvSpPr/>
          <p:nvPr/>
        </p:nvSpPr>
        <p:spPr>
          <a:xfrm>
            <a:off x="648393" y="5918662"/>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914400" y="642158"/>
            <a:ext cx="5985164" cy="581892"/>
          </a:xfrm>
          <a:prstGeom prst="rect">
            <a:avLst/>
          </a:prstGeom>
          <a:noFill/>
          <a:ln/>
        </p:spPr>
        <p:txBody>
          <a:bodyPr wrap="square" rtlCol="0" anchor="t"/>
          <a:lstStyle/>
          <a:p>
            <a:pPr marL="0" indent="0" algn="l">
              <a:buNone/>
            </a:pPr>
            <a:r>
              <a:rPr lang="en-US" sz="2200" b="1" dirty="0">
                <a:solidFill>
                  <a:srgbClr val="000000"/>
                </a:solidFill>
              </a:rPr>
              <a:t>Виды деформации</a:t>
            </a:r>
            <a:endParaRPr lang="en-US" sz="2200" dirty="0"/>
          </a:p>
        </p:txBody>
      </p:sp>
      <p:sp>
        <p:nvSpPr>
          <p:cNvPr id="6" name="Text 2"/>
          <p:cNvSpPr/>
          <p:nvPr/>
        </p:nvSpPr>
        <p:spPr>
          <a:xfrm>
            <a:off x="914400" y="1471353"/>
            <a:ext cx="6799811" cy="1005840"/>
          </a:xfrm>
          <a:prstGeom prst="rect">
            <a:avLst/>
          </a:prstGeom>
          <a:noFill/>
          <a:ln/>
        </p:spPr>
        <p:txBody>
          <a:bodyPr wrap="square" rtlCol="0" anchor="t"/>
          <a:lstStyle/>
          <a:p>
            <a:pPr marL="0" indent="0" algn="l">
              <a:lnSpc>
                <a:spcPts val="2000"/>
              </a:lnSpc>
              <a:buNone/>
            </a:pPr>
            <a:r>
              <a:rPr lang="en-US" sz="1500" dirty="0">
                <a:solidFill>
                  <a:srgbClr val="000000"/>
                </a:solidFill>
              </a:rPr>
              <a:t>Деформацией называется любое изменение формы или размеров тела под действием внешних сил, которое может быть упругим (обратимым) или пластическим (необратимым).</a:t>
            </a:r>
            <a:endParaRPr lang="en-US" sz="1500" dirty="0"/>
          </a:p>
        </p:txBody>
      </p:sp>
      <p:sp>
        <p:nvSpPr>
          <p:cNvPr id="7" name="Text 3"/>
          <p:cNvSpPr/>
          <p:nvPr/>
        </p:nvSpPr>
        <p:spPr>
          <a:xfrm>
            <a:off x="914400" y="2626822"/>
            <a:ext cx="6941127" cy="1005840"/>
          </a:xfrm>
          <a:prstGeom prst="rect">
            <a:avLst/>
          </a:prstGeom>
          <a:noFill/>
          <a:ln/>
        </p:spPr>
        <p:txBody>
          <a:bodyPr wrap="square" rtlCol="0" anchor="t"/>
          <a:lstStyle/>
          <a:p>
            <a:pPr marL="0" indent="0" algn="l">
              <a:lnSpc>
                <a:spcPts val="2000"/>
              </a:lnSpc>
              <a:buNone/>
            </a:pPr>
            <a:r>
              <a:rPr lang="en-US" sz="1500" dirty="0">
                <a:solidFill>
                  <a:srgbClr val="000000"/>
                </a:solidFill>
              </a:rPr>
              <a:t>В физике выделяют несколько видов деформации: 
</a:t>
            </a:r>
            <a:r>
              <a:rPr lang="en-US" sz="1500" i="1" dirty="0">
                <a:solidFill>
                  <a:srgbClr val="000000"/>
                </a:solidFill>
              </a:rPr>
              <a:t>растяжение, сжатие, сдвиг, кручение и изгиб</a:t>
            </a:r>
            <a:r>
              <a:rPr lang="en-US" sz="1500" dirty="0">
                <a:solidFill>
                  <a:srgbClr val="000000"/>
                </a:solidFill>
              </a:rPr>
              <a:t>, каждый из которых характеризуется специфическим смещением слоёв вещества. 
</a:t>
            </a:r>
            <a:endParaRPr lang="en-US" sz="1500" dirty="0"/>
          </a:p>
        </p:txBody>
      </p:sp>
      <p:sp>
        <p:nvSpPr>
          <p:cNvPr id="8" name="Text 4"/>
          <p:cNvSpPr/>
          <p:nvPr/>
        </p:nvSpPr>
        <p:spPr>
          <a:xfrm>
            <a:off x="914400" y="4098175"/>
            <a:ext cx="6700058" cy="1005840"/>
          </a:xfrm>
          <a:prstGeom prst="rect">
            <a:avLst/>
          </a:prstGeom>
          <a:noFill/>
          <a:ln/>
        </p:spPr>
        <p:txBody>
          <a:bodyPr wrap="square" rtlCol="0" anchor="t"/>
          <a:lstStyle/>
          <a:p>
            <a:pPr marL="0" indent="0" algn="l">
              <a:lnSpc>
                <a:spcPts val="2000"/>
              </a:lnSpc>
              <a:buNone/>
            </a:pPr>
            <a:r>
              <a:rPr lang="en-US" sz="1500" dirty="0">
                <a:solidFill>
                  <a:srgbClr val="000000"/>
                </a:solidFill>
              </a:rPr>
              <a:t>Наиболее подробно рассматриваются деформации растяжения и сжатия, так как они описываются наиболее простыми математическими моделями.</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81892"/>
          </a:xfrm>
          <a:prstGeom prst="rect">
            <a:avLst/>
          </a:prstGeom>
          <a:noFill/>
          <a:ln/>
        </p:spPr>
        <p:txBody>
          <a:bodyPr wrap="square" rtlCol="0" anchor="t"/>
          <a:lstStyle/>
          <a:p>
            <a:pPr marL="0" indent="0" algn="l">
              <a:buNone/>
            </a:pPr>
            <a:r>
              <a:rPr lang="en-US" sz="2200" b="1" dirty="0">
                <a:solidFill>
                  <a:srgbClr val="000000"/>
                </a:solidFill>
              </a:rPr>
              <a:t>Роберт Гук и история открытия</a:t>
            </a:r>
            <a:endParaRPr lang="en-US" sz="2200" dirty="0"/>
          </a:p>
        </p:txBody>
      </p:sp>
      <p:sp>
        <p:nvSpPr>
          <p:cNvPr id="4" name="Text 1"/>
          <p:cNvSpPr/>
          <p:nvPr/>
        </p:nvSpPr>
        <p:spPr>
          <a:xfrm>
            <a:off x="1271847" y="1903615"/>
            <a:ext cx="9975273" cy="731520"/>
          </a:xfrm>
          <a:prstGeom prst="rect">
            <a:avLst/>
          </a:prstGeom>
          <a:noFill/>
          <a:ln/>
        </p:spPr>
        <p:txBody>
          <a:bodyPr wrap="square" rtlCol="0" anchor="t"/>
          <a:lstStyle/>
          <a:p>
            <a:pPr marL="0" indent="0" algn="l">
              <a:lnSpc>
                <a:spcPts val="2000"/>
              </a:lnSpc>
              <a:buNone/>
            </a:pPr>
            <a:r>
              <a:rPr lang="en-US" sz="1500" dirty="0">
                <a:solidFill>
                  <a:srgbClr val="000000"/>
                </a:solidFill>
              </a:rPr>
              <a:t>Английский естествоиспытатель Роберт Гук экспериментально установил зависимость между деформацией тела и приложенной к нему силой в 1660 году.</a:t>
            </a:r>
            <a:endParaRPr lang="en-US" sz="1500" dirty="0"/>
          </a:p>
        </p:txBody>
      </p:sp>
      <p:sp>
        <p:nvSpPr>
          <p:cNvPr id="5" name="Text 2"/>
          <p:cNvSpPr/>
          <p:nvPr/>
        </p:nvSpPr>
        <p:spPr>
          <a:xfrm>
            <a:off x="1271847" y="2876204"/>
            <a:ext cx="8337665" cy="1554480"/>
          </a:xfrm>
          <a:prstGeom prst="rect">
            <a:avLst/>
          </a:prstGeom>
          <a:noFill/>
          <a:ln/>
        </p:spPr>
        <p:txBody>
          <a:bodyPr wrap="square" rtlCol="0" anchor="t"/>
          <a:lstStyle/>
          <a:p>
            <a:pPr marL="0" indent="0" algn="l">
              <a:lnSpc>
                <a:spcPts val="2000"/>
              </a:lnSpc>
              <a:buNone/>
            </a:pPr>
            <a:r>
              <a:rPr lang="en-US" sz="1500" dirty="0">
                <a:solidFill>
                  <a:srgbClr val="000000"/>
                </a:solidFill>
              </a:rPr>
              <a:t>Он сформулировал своё открытие в виде латинской анаграммы, которая расшифровывалась как «Ut tensio, sic vis» — «Каково удлинение, такова и сила».
Этот эмпирический закон стал фундаментом теории упругости и позволил перейти от качественного описания материалов к точным количественным расчётам.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5419898"/>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5636029" y="600595"/>
            <a:ext cx="5985164" cy="581889"/>
          </a:xfrm>
          <a:prstGeom prst="rect">
            <a:avLst/>
          </a:prstGeom>
          <a:noFill/>
          <a:ln/>
        </p:spPr>
        <p:txBody>
          <a:bodyPr wrap="square" rtlCol="0" anchor="t"/>
          <a:lstStyle/>
          <a:p>
            <a:pPr marL="0" indent="0" algn="l">
              <a:buNone/>
            </a:pPr>
            <a:r>
              <a:rPr lang="en-US" sz="2200" b="1" dirty="0">
                <a:solidFill>
                  <a:srgbClr val="000000"/>
                </a:solidFill>
              </a:rPr>
              <a:t>Формулировка закона Гука</a:t>
            </a:r>
            <a:endParaRPr lang="en-US" sz="2200" dirty="0"/>
          </a:p>
        </p:txBody>
      </p:sp>
      <p:sp>
        <p:nvSpPr>
          <p:cNvPr id="6" name="Text 2"/>
          <p:cNvSpPr/>
          <p:nvPr/>
        </p:nvSpPr>
        <p:spPr>
          <a:xfrm>
            <a:off x="5636029" y="1529542"/>
            <a:ext cx="5818909" cy="1280160"/>
          </a:xfrm>
          <a:prstGeom prst="rect">
            <a:avLst/>
          </a:prstGeom>
          <a:noFill/>
          <a:ln/>
        </p:spPr>
        <p:txBody>
          <a:bodyPr wrap="square" rtlCol="0" anchor="t"/>
          <a:lstStyle/>
          <a:p>
            <a:pPr marL="0" indent="0" algn="l">
              <a:lnSpc>
                <a:spcPts val="2000"/>
              </a:lnSpc>
              <a:buNone/>
            </a:pPr>
            <a:r>
              <a:rPr lang="en-US" sz="1500" dirty="0">
                <a:solidFill>
                  <a:srgbClr val="000000"/>
                </a:solidFill>
              </a:rPr>
              <a:t>Закон Гука гласит, что при малых деформациях сила упругости прямо пропорциональна абсолютному удлинению тела и направлена противоположно смещению частиц относительно положения равновесия.</a:t>
            </a:r>
            <a:endParaRPr lang="en-US" sz="1500" dirty="0"/>
          </a:p>
        </p:txBody>
      </p:sp>
      <p:sp>
        <p:nvSpPr>
          <p:cNvPr id="7" name="Text 3"/>
          <p:cNvSpPr/>
          <p:nvPr/>
        </p:nvSpPr>
        <p:spPr>
          <a:xfrm>
            <a:off x="5636029" y="3000895"/>
            <a:ext cx="5370022" cy="2136371"/>
          </a:xfrm>
          <a:prstGeom prst="rect">
            <a:avLst/>
          </a:prstGeom>
          <a:noFill/>
          <a:ln/>
        </p:spPr>
        <p:txBody>
          <a:bodyPr wrap="square" rtlCol="0" anchor="t"/>
          <a:lstStyle/>
          <a:p>
            <a:pPr marL="0" indent="0" algn="l">
              <a:lnSpc>
                <a:spcPts val="2000"/>
              </a:lnSpc>
              <a:buNone/>
            </a:pPr>
            <a:r>
              <a:rPr lang="en-US" sz="1500" dirty="0">
                <a:solidFill>
                  <a:srgbClr val="000000"/>
                </a:solidFill>
              </a:rPr>
              <a:t>Математически это выражается формулой </a:t>
            </a:r>
            <a:r>
              <a:rPr lang="en-US" sz="1500" b="1" dirty="0">
                <a:solidFill>
                  <a:srgbClr val="000000"/>
                </a:solidFill>
              </a:rPr>
              <a:t>F</a:t>
            </a:r>
            <a:r>
              <a:rPr lang="en-US" sz="1500" b="1" baseline="-40000" dirty="0">
                <a:solidFill>
                  <a:srgbClr val="000000"/>
                </a:solidFill>
              </a:rPr>
              <a:t>упр</a:t>
            </a:r>
            <a:r>
              <a:rPr lang="en-US" sz="1500" b="1" dirty="0">
                <a:solidFill>
                  <a:srgbClr val="000000"/>
                </a:solidFill>
              </a:rPr>
              <a:t> = −</a:t>
            </a:r>
            <a:r>
              <a:rPr lang="en-US" sz="1500" b="1" i="1" dirty="0">
                <a:solidFill>
                  <a:srgbClr val="000000"/>
                </a:solidFill>
              </a:rPr>
              <a:t>kx</a:t>
            </a:r>
            <a:r>
              <a:rPr lang="en-US" sz="1500" dirty="0">
                <a:solidFill>
                  <a:srgbClr val="000000"/>
                </a:solidFill>
              </a:rPr>
              <a:t>, где знак «минус» указывает на восстанавливающий характер вектора силы.
Важно подчеркнуть, что эта линейная зависимость справедлива только в пределах упругости, специфичных для каждого конкретного материала.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683722"/>
            <a:ext cx="10141527" cy="581892"/>
          </a:xfrm>
          <a:prstGeom prst="rect">
            <a:avLst/>
          </a:prstGeom>
          <a:noFill/>
          <a:ln/>
        </p:spPr>
        <p:txBody>
          <a:bodyPr wrap="square" rtlCol="0" anchor="t"/>
          <a:lstStyle/>
          <a:p>
            <a:pPr marL="0" indent="0" algn="l">
              <a:buNone/>
            </a:pPr>
            <a:r>
              <a:rPr lang="en-US" sz="2200" b="1" dirty="0">
                <a:solidFill>
                  <a:srgbClr val="000000"/>
                </a:solidFill>
              </a:rPr>
              <a:t>Коэффициент жёсткости</a:t>
            </a:r>
            <a:endParaRPr lang="en-US" sz="2200" dirty="0"/>
          </a:p>
        </p:txBody>
      </p:sp>
      <p:sp>
        <p:nvSpPr>
          <p:cNvPr id="4" name="Text 1"/>
          <p:cNvSpPr/>
          <p:nvPr/>
        </p:nvSpPr>
        <p:spPr>
          <a:xfrm>
            <a:off x="1271847" y="1662545"/>
            <a:ext cx="7414953" cy="1005840"/>
          </a:xfrm>
          <a:prstGeom prst="rect">
            <a:avLst/>
          </a:prstGeom>
          <a:noFill/>
          <a:ln/>
        </p:spPr>
        <p:txBody>
          <a:bodyPr wrap="square" rtlCol="0" anchor="t"/>
          <a:lstStyle/>
          <a:p>
            <a:pPr marL="0" indent="0" algn="l">
              <a:lnSpc>
                <a:spcPts val="2000"/>
              </a:lnSpc>
              <a:buNone/>
            </a:pPr>
            <a:r>
              <a:rPr lang="en-US" sz="1500" dirty="0">
                <a:solidFill>
                  <a:srgbClr val="000000"/>
                </a:solidFill>
              </a:rPr>
              <a:t>Коэффициент пропорциональности </a:t>
            </a:r>
            <a:r>
              <a:rPr lang="en-US" sz="1500" b="1" dirty="0">
                <a:solidFill>
                  <a:srgbClr val="000000"/>
                </a:solidFill>
              </a:rPr>
              <a:t>k</a:t>
            </a:r>
            <a:r>
              <a:rPr lang="en-US" sz="1500" dirty="0">
                <a:solidFill>
                  <a:srgbClr val="000000"/>
                </a:solidFill>
              </a:rPr>
              <a:t> называется жёсткостью тела и зависит от геометрических размеров, формы и физических свойств материала, из которого изготовлен объект.</a:t>
            </a:r>
            <a:endParaRPr lang="en-US" sz="1500" dirty="0"/>
          </a:p>
        </p:txBody>
      </p:sp>
      <p:sp>
        <p:nvSpPr>
          <p:cNvPr id="5" name="Text 2"/>
          <p:cNvSpPr/>
          <p:nvPr/>
        </p:nvSpPr>
        <p:spPr>
          <a:xfrm>
            <a:off x="1271847" y="2909455"/>
            <a:ext cx="6650182" cy="1005840"/>
          </a:xfrm>
          <a:prstGeom prst="rect">
            <a:avLst/>
          </a:prstGeom>
          <a:noFill/>
          <a:ln/>
        </p:spPr>
        <p:txBody>
          <a:bodyPr wrap="square" rtlCol="0" anchor="t"/>
          <a:lstStyle/>
          <a:p>
            <a:pPr marL="0" indent="0" algn="l">
              <a:lnSpc>
                <a:spcPts val="2000"/>
              </a:lnSpc>
              <a:buNone/>
            </a:pPr>
            <a:r>
              <a:rPr lang="en-US" sz="1500" dirty="0">
                <a:solidFill>
                  <a:srgbClr val="000000"/>
                </a:solidFill>
              </a:rPr>
              <a:t>Единицей измерения жёсткости в системе СИ является ньютон на метр (</a:t>
            </a:r>
            <a:r>
              <a:rPr lang="en-US" sz="1500" b="1" dirty="0">
                <a:solidFill>
                  <a:srgbClr val="000000"/>
                </a:solidFill>
              </a:rPr>
              <a:t>Н/м</a:t>
            </a:r>
            <a:r>
              <a:rPr lang="en-US" sz="1500" dirty="0">
                <a:solidFill>
                  <a:srgbClr val="000000"/>
                </a:solidFill>
              </a:rPr>
              <a:t>), показывающий, какую силу нужно приложить, чтобы растянуть тело на один метр.</a:t>
            </a:r>
            <a:endParaRPr lang="en-US" sz="1500" dirty="0"/>
          </a:p>
        </p:txBody>
      </p:sp>
      <p:sp>
        <p:nvSpPr>
          <p:cNvPr id="6" name="Text 3"/>
          <p:cNvSpPr/>
          <p:nvPr/>
        </p:nvSpPr>
        <p:spPr>
          <a:xfrm>
            <a:off x="1271847" y="3915295"/>
            <a:ext cx="6650182" cy="1005840"/>
          </a:xfrm>
          <a:prstGeom prst="rect">
            <a:avLst/>
          </a:prstGeom>
          <a:noFill/>
          <a:ln/>
        </p:spPr>
        <p:txBody>
          <a:bodyPr wrap="square" rtlCol="0" anchor="t"/>
          <a:lstStyle/>
          <a:p>
            <a:pPr marL="0" indent="0" algn="l">
              <a:lnSpc>
                <a:spcPts val="2000"/>
              </a:lnSpc>
              <a:buNone/>
            </a:pPr>
            <a:r>
              <a:rPr lang="en-US" sz="1500" dirty="0">
                <a:solidFill>
                  <a:srgbClr val="000000"/>
                </a:solidFill>
              </a:rPr>
              <a:t>Более жёсткое тело, например стальной стержень, обладает значительно большим коэффициентом k по сравнению с мягкой резиновой лентой.</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4" name="Text 0"/>
          <p:cNvSpPr/>
          <p:nvPr/>
        </p:nvSpPr>
        <p:spPr>
          <a:xfrm>
            <a:off x="4513811" y="5918662"/>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4513811" y="1174173"/>
            <a:ext cx="6687979" cy="581892"/>
          </a:xfrm>
          <a:prstGeom prst="rect">
            <a:avLst/>
          </a:prstGeom>
          <a:noFill/>
          <a:ln/>
        </p:spPr>
        <p:txBody>
          <a:bodyPr wrap="square" rtlCol="0" anchor="t"/>
          <a:lstStyle/>
          <a:p>
            <a:pPr marL="0" indent="0" algn="l">
              <a:buNone/>
            </a:pPr>
            <a:r>
              <a:rPr lang="en-US" sz="2200" b="1" dirty="0">
                <a:solidFill>
                  <a:srgbClr val="000000"/>
                </a:solidFill>
              </a:rPr>
              <a:t>Абсолютное и относительное удлинение</a:t>
            </a:r>
            <a:endParaRPr lang="en-US" sz="2200" dirty="0"/>
          </a:p>
        </p:txBody>
      </p:sp>
      <p:sp>
        <p:nvSpPr>
          <p:cNvPr id="6" name="Text 2"/>
          <p:cNvSpPr/>
          <p:nvPr/>
        </p:nvSpPr>
        <p:spPr>
          <a:xfrm>
            <a:off x="4513811" y="1945178"/>
            <a:ext cx="6425738" cy="1005840"/>
          </a:xfrm>
          <a:prstGeom prst="rect">
            <a:avLst/>
          </a:prstGeom>
          <a:noFill/>
          <a:ln/>
        </p:spPr>
        <p:txBody>
          <a:bodyPr wrap="square" rtlCol="0" anchor="t"/>
          <a:lstStyle/>
          <a:p>
            <a:pPr marL="0" indent="0" algn="l">
              <a:lnSpc>
                <a:spcPts val="2000"/>
              </a:lnSpc>
              <a:buNone/>
            </a:pPr>
            <a:r>
              <a:rPr lang="en-US" sz="1500" dirty="0">
                <a:solidFill>
                  <a:srgbClr val="000000"/>
                </a:solidFill>
              </a:rPr>
              <a:t>Абсолютное удлинение (обозначается </a:t>
            </a:r>
            <a:r>
              <a:rPr lang="en-US" sz="1500" b="1" i="1" dirty="0">
                <a:solidFill>
                  <a:srgbClr val="000000"/>
                </a:solidFill>
              </a:rPr>
              <a:t>Δl</a:t>
            </a:r>
            <a:r>
              <a:rPr lang="en-US" sz="1500" dirty="0">
                <a:solidFill>
                  <a:srgbClr val="000000"/>
                </a:solidFill>
              </a:rPr>
              <a:t> или </a:t>
            </a:r>
            <a:r>
              <a:rPr lang="en-US" sz="1500" b="1" i="1" dirty="0">
                <a:solidFill>
                  <a:srgbClr val="000000"/>
                </a:solidFill>
              </a:rPr>
              <a:t>x</a:t>
            </a:r>
            <a:r>
              <a:rPr lang="en-US" sz="1500" dirty="0">
                <a:solidFill>
                  <a:srgbClr val="000000"/>
                </a:solidFill>
              </a:rPr>
              <a:t>) представляет собой разность между конечной длиной тела и его начальной длиной, характеризуя количественное изменение размера.</a:t>
            </a:r>
            <a:endParaRPr lang="en-US" sz="1500" dirty="0"/>
          </a:p>
        </p:txBody>
      </p:sp>
      <p:sp>
        <p:nvSpPr>
          <p:cNvPr id="7" name="Text 3"/>
          <p:cNvSpPr/>
          <p:nvPr/>
        </p:nvSpPr>
        <p:spPr>
          <a:xfrm>
            <a:off x="4513811" y="3200400"/>
            <a:ext cx="6666807" cy="1828800"/>
          </a:xfrm>
          <a:prstGeom prst="rect">
            <a:avLst/>
          </a:prstGeom>
          <a:noFill/>
          <a:ln/>
        </p:spPr>
        <p:txBody>
          <a:bodyPr wrap="square" rtlCol="0" anchor="t"/>
          <a:lstStyle/>
          <a:p>
            <a:pPr marL="0" indent="0" algn="l">
              <a:lnSpc>
                <a:spcPts val="2000"/>
              </a:lnSpc>
              <a:buNone/>
            </a:pPr>
            <a:r>
              <a:rPr lang="en-US" sz="1500" dirty="0">
                <a:solidFill>
                  <a:srgbClr val="000000"/>
                </a:solidFill>
              </a:rPr>
              <a:t>Относительное удлинение (</a:t>
            </a:r>
            <a:r>
              <a:rPr lang="en-US" sz="1500" b="1" i="1" dirty="0">
                <a:solidFill>
                  <a:srgbClr val="000000"/>
                </a:solidFill>
              </a:rPr>
              <a:t>ε</a:t>
            </a:r>
            <a:r>
              <a:rPr lang="en-US" sz="1500" dirty="0">
                <a:solidFill>
                  <a:srgbClr val="000000"/>
                </a:solidFill>
              </a:rPr>
              <a:t>) — это безразмерная физическая величина, равная отношению абсолютного удлинения к начальной длине, показывающая степень деформации.
Эти параметры позволяют сравнивать поведение тел с разными начальными размерами при одинаковых внешних нагрузках. 
</a:t>
            </a:r>
            <a:endParaRPr lang="en-US" sz="1500" dirty="0"/>
          </a:p>
        </p:txBody>
      </p:sp>
      <p:pic>
        <p:nvPicPr>
          <p:cNvPr id="9" name="Рисунок 8" descr="Изображение выглядит как дизайн, стена, мебель, в помещении&#10;&#10;Контент, сгенерированный ИИ, может содержать ошибки.">
            <a:extLst>
              <a:ext uri="{FF2B5EF4-FFF2-40B4-BE49-F238E27FC236}">
                <a16:creationId xmlns:a16="http://schemas.microsoft.com/office/drawing/2014/main" id="{C70F88D0-0307-7993-3C51-D5B8F3A9E96A}"/>
              </a:ext>
            </a:extLst>
          </p:cNvPr>
          <p:cNvPicPr>
            <a:picLocks noChangeAspect="1"/>
          </p:cNvPicPr>
          <p:nvPr/>
        </p:nvPicPr>
        <p:blipFill>
          <a:blip r:embed="rId4"/>
          <a:stretch>
            <a:fillRect/>
          </a:stretch>
        </p:blipFill>
        <p:spPr>
          <a:xfrm>
            <a:off x="450519" y="375095"/>
            <a:ext cx="3268396" cy="565060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73084" y="750224"/>
            <a:ext cx="10141527" cy="581892"/>
          </a:xfrm>
          <a:prstGeom prst="rect">
            <a:avLst/>
          </a:prstGeom>
          <a:noFill/>
          <a:ln/>
        </p:spPr>
        <p:txBody>
          <a:bodyPr wrap="square" rtlCol="0" anchor="t"/>
          <a:lstStyle/>
          <a:p>
            <a:pPr marL="0" indent="0" algn="l">
              <a:buNone/>
            </a:pPr>
            <a:r>
              <a:rPr lang="en-US" sz="2200" b="1" dirty="0">
                <a:solidFill>
                  <a:srgbClr val="000000"/>
                </a:solidFill>
              </a:rPr>
              <a:t>Механическое напряжение</a:t>
            </a:r>
            <a:endParaRPr lang="en-US" sz="2200" dirty="0"/>
          </a:p>
        </p:txBody>
      </p:sp>
      <p:sp>
        <p:nvSpPr>
          <p:cNvPr id="4" name="Text 1"/>
          <p:cNvSpPr/>
          <p:nvPr/>
        </p:nvSpPr>
        <p:spPr>
          <a:xfrm>
            <a:off x="1271847" y="2078182"/>
            <a:ext cx="9975273" cy="731520"/>
          </a:xfrm>
          <a:prstGeom prst="rect">
            <a:avLst/>
          </a:prstGeom>
          <a:noFill/>
          <a:ln/>
        </p:spPr>
        <p:txBody>
          <a:bodyPr wrap="square" rtlCol="0" anchor="t"/>
          <a:lstStyle/>
          <a:p>
            <a:pPr marL="0" indent="0" algn="l">
              <a:lnSpc>
                <a:spcPts val="2000"/>
              </a:lnSpc>
              <a:buNone/>
            </a:pPr>
            <a:r>
              <a:rPr lang="en-US" sz="1500" dirty="0">
                <a:solidFill>
                  <a:srgbClr val="000000"/>
                </a:solidFill>
              </a:rPr>
              <a:t>Механическое напряжение (</a:t>
            </a:r>
            <a:r>
              <a:rPr lang="en-US" sz="1500" b="1" i="1" dirty="0">
                <a:solidFill>
                  <a:srgbClr val="000000"/>
                </a:solidFill>
              </a:rPr>
              <a:t>σ</a:t>
            </a:r>
            <a:r>
              <a:rPr lang="en-US" sz="1500" dirty="0">
                <a:solidFill>
                  <a:srgbClr val="000000"/>
                </a:solidFill>
              </a:rPr>
              <a:t>) характеризует распределение внутренних сил упругости по площади поперечного сечения деформированного тела и измеряется в Паскалях (</a:t>
            </a:r>
            <a:r>
              <a:rPr lang="en-US" sz="1500" b="1" dirty="0">
                <a:solidFill>
                  <a:srgbClr val="000000"/>
                </a:solidFill>
              </a:rPr>
              <a:t>Па</a:t>
            </a:r>
            <a:r>
              <a:rPr lang="en-US" sz="1500" dirty="0">
                <a:solidFill>
                  <a:srgbClr val="000000"/>
                </a:solidFill>
              </a:rPr>
              <a:t>).</a:t>
            </a:r>
            <a:endParaRPr lang="en-US" sz="1500" dirty="0"/>
          </a:p>
        </p:txBody>
      </p:sp>
      <p:sp>
        <p:nvSpPr>
          <p:cNvPr id="5" name="Shape 2"/>
          <p:cNvSpPr/>
          <p:nvPr/>
        </p:nvSpPr>
        <p:spPr>
          <a:xfrm>
            <a:off x="731520" y="2078182"/>
            <a:ext cx="498764" cy="498764"/>
          </a:xfrm>
          <a:prstGeom prst="arc">
            <a:avLst>
              <a:gd name="adj1" fmla="val 0"/>
              <a:gd name="adj2" fmla="val 21600000"/>
            </a:avLst>
          </a:prstGeom>
          <a:solidFill>
            <a:srgbClr val="FFFFFF"/>
          </a:solidFill>
          <a:ln/>
        </p:spPr>
      </p:sp>
      <p:sp>
        <p:nvSpPr>
          <p:cNvPr id="6" name="Text 3"/>
          <p:cNvSpPr/>
          <p:nvPr/>
        </p:nvSpPr>
        <p:spPr>
          <a:xfrm>
            <a:off x="731520" y="2036618"/>
            <a:ext cx="498764" cy="498764"/>
          </a:xfrm>
          <a:prstGeom prst="rect">
            <a:avLst/>
          </a:prstGeom>
          <a:noFill/>
          <a:ln/>
        </p:spPr>
        <p:txBody>
          <a:bodyPr wrap="square" rtlCol="0" anchor="ctr"/>
          <a:lstStyle/>
          <a:p>
            <a:pPr marL="0" indent="0" algn="ctr">
              <a:buNone/>
            </a:pPr>
            <a:r>
              <a:rPr lang="en-US" sz="3000" b="1" dirty="0">
                <a:solidFill>
                  <a:srgbClr val="368DC7"/>
                </a:solidFill>
              </a:rPr>
              <a:t>1</a:t>
            </a:r>
            <a:endParaRPr lang="en-US" sz="3000" dirty="0"/>
          </a:p>
        </p:txBody>
      </p:sp>
      <p:sp>
        <p:nvSpPr>
          <p:cNvPr id="7" name="Text 4"/>
          <p:cNvSpPr/>
          <p:nvPr/>
        </p:nvSpPr>
        <p:spPr>
          <a:xfrm>
            <a:off x="1271847" y="3241964"/>
            <a:ext cx="9975273" cy="2103120"/>
          </a:xfrm>
          <a:prstGeom prst="rect">
            <a:avLst/>
          </a:prstGeom>
          <a:noFill/>
          <a:ln/>
        </p:spPr>
        <p:txBody>
          <a:bodyPr wrap="square" rtlCol="0" anchor="t"/>
          <a:lstStyle/>
          <a:p>
            <a:pPr marL="0" indent="0" algn="l">
              <a:lnSpc>
                <a:spcPts val="2000"/>
              </a:lnSpc>
              <a:buNone/>
            </a:pPr>
            <a:r>
              <a:rPr lang="en-US" sz="1500" dirty="0">
                <a:solidFill>
                  <a:srgbClr val="000000"/>
                </a:solidFill>
              </a:rPr>
              <a:t>Закон Гука может быть записан через напряжение^
 </a:t>
            </a:r>
            <a:r>
              <a:rPr lang="en-US" sz="1500" b="1" i="1" dirty="0">
                <a:solidFill>
                  <a:srgbClr val="000000"/>
                </a:solidFill>
              </a:rPr>
              <a:t>σ</a:t>
            </a:r>
            <a:r>
              <a:rPr lang="en-US" sz="1500" b="1" dirty="0">
                <a:solidFill>
                  <a:srgbClr val="000000"/>
                </a:solidFill>
              </a:rPr>
              <a:t> = E∣</a:t>
            </a:r>
            <a:r>
              <a:rPr lang="en-US" sz="1500" b="1" i="1" dirty="0">
                <a:solidFill>
                  <a:srgbClr val="000000"/>
                </a:solidFill>
              </a:rPr>
              <a:t>ε</a:t>
            </a:r>
            <a:r>
              <a:rPr lang="en-US" sz="1500" b="1" dirty="0">
                <a:solidFill>
                  <a:srgbClr val="000000"/>
                </a:solidFill>
              </a:rPr>
              <a:t>∣ </a:t>
            </a:r>
            <a:r>
              <a:rPr lang="en-US" sz="1500" dirty="0">
                <a:solidFill>
                  <a:srgbClr val="000000"/>
                </a:solidFill>
              </a:rPr>
              <a:t>
где </a:t>
            </a:r>
            <a:r>
              <a:rPr lang="en-US" sz="1500" b="1" dirty="0">
                <a:solidFill>
                  <a:srgbClr val="000000"/>
                </a:solidFill>
              </a:rPr>
              <a:t>E</a:t>
            </a:r>
            <a:r>
              <a:rPr lang="en-US" sz="1500" dirty="0">
                <a:solidFill>
                  <a:srgbClr val="000000"/>
                </a:solidFill>
              </a:rPr>
              <a:t> — модуль Юнга, константа, характеризующая упругие свойства самого вещества безотносительно формы образца. 
Такая форма записи закона позволяет инженерам рассчитывать прочность материалов, не привязываясь к конкретным габаритам пружин или тросов. 
</a:t>
            </a:r>
            <a:endParaRPr lang="en-US" sz="1500" dirty="0"/>
          </a:p>
        </p:txBody>
      </p:sp>
      <p:sp>
        <p:nvSpPr>
          <p:cNvPr id="8" name="Shape 5"/>
          <p:cNvSpPr/>
          <p:nvPr/>
        </p:nvSpPr>
        <p:spPr>
          <a:xfrm>
            <a:off x="731520" y="3241964"/>
            <a:ext cx="498764" cy="498764"/>
          </a:xfrm>
          <a:prstGeom prst="arc">
            <a:avLst>
              <a:gd name="adj1" fmla="val 0"/>
              <a:gd name="adj2" fmla="val 21600000"/>
            </a:avLst>
          </a:prstGeom>
          <a:solidFill>
            <a:srgbClr val="FFFFFF"/>
          </a:solidFill>
          <a:ln/>
        </p:spPr>
      </p:sp>
      <p:sp>
        <p:nvSpPr>
          <p:cNvPr id="9" name="Text 6"/>
          <p:cNvSpPr/>
          <p:nvPr/>
        </p:nvSpPr>
        <p:spPr>
          <a:xfrm>
            <a:off x="731520" y="3200400"/>
            <a:ext cx="498764" cy="498764"/>
          </a:xfrm>
          <a:prstGeom prst="rect">
            <a:avLst/>
          </a:prstGeom>
          <a:noFill/>
          <a:ln/>
        </p:spPr>
        <p:txBody>
          <a:bodyPr wrap="square" rtlCol="0" anchor="ctr"/>
          <a:lstStyle/>
          <a:p>
            <a:pPr marL="0" indent="0" algn="ctr">
              <a:buNone/>
            </a:pPr>
            <a:r>
              <a:rPr lang="en-US" sz="3000" b="1" dirty="0">
                <a:solidFill>
                  <a:srgbClr val="368DC7"/>
                </a:solidFill>
              </a:rPr>
              <a:t>2</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5569527"/>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5636029" y="625533"/>
            <a:ext cx="5985164" cy="581892"/>
          </a:xfrm>
          <a:prstGeom prst="rect">
            <a:avLst/>
          </a:prstGeom>
          <a:noFill/>
          <a:ln/>
        </p:spPr>
        <p:txBody>
          <a:bodyPr wrap="square" rtlCol="0" anchor="t"/>
          <a:lstStyle/>
          <a:p>
            <a:pPr marL="0" indent="0" algn="l">
              <a:buNone/>
            </a:pPr>
            <a:r>
              <a:rPr lang="en-US" sz="2200" b="1" dirty="0">
                <a:solidFill>
                  <a:srgbClr val="000000"/>
                </a:solidFill>
              </a:rPr>
              <a:t>Модуль Юнга</a:t>
            </a:r>
            <a:endParaRPr lang="en-US" sz="2200" dirty="0"/>
          </a:p>
        </p:txBody>
      </p:sp>
      <p:sp>
        <p:nvSpPr>
          <p:cNvPr id="6" name="Text 2"/>
          <p:cNvSpPr/>
          <p:nvPr/>
        </p:nvSpPr>
        <p:spPr>
          <a:xfrm>
            <a:off x="5636029" y="1371600"/>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Модуль Юнга (</a:t>
            </a:r>
            <a:r>
              <a:rPr lang="en-US" sz="1500" b="1" dirty="0">
                <a:solidFill>
                  <a:srgbClr val="000000"/>
                </a:solidFill>
              </a:rPr>
              <a:t>E</a:t>
            </a:r>
            <a:r>
              <a:rPr lang="en-US" sz="1500" dirty="0">
                <a:solidFill>
                  <a:srgbClr val="000000"/>
                </a:solidFill>
              </a:rPr>
              <a:t>) является табличной физической величиной, которая служит мерой сопротивления материала упругой деформации растяжения или сжатия.</a:t>
            </a:r>
            <a:endParaRPr lang="en-US" sz="1500" dirty="0"/>
          </a:p>
        </p:txBody>
      </p:sp>
      <p:sp>
        <p:nvSpPr>
          <p:cNvPr id="7" name="Text 3"/>
          <p:cNvSpPr/>
          <p:nvPr/>
        </p:nvSpPr>
        <p:spPr>
          <a:xfrm>
            <a:off x="5636029" y="2610196"/>
            <a:ext cx="5818909" cy="2103120"/>
          </a:xfrm>
          <a:prstGeom prst="rect">
            <a:avLst/>
          </a:prstGeom>
          <a:noFill/>
          <a:ln/>
        </p:spPr>
        <p:txBody>
          <a:bodyPr wrap="square" rtlCol="0" anchor="t"/>
          <a:lstStyle/>
          <a:p>
            <a:pPr marL="0" indent="0" algn="l">
              <a:lnSpc>
                <a:spcPts val="2000"/>
              </a:lnSpc>
              <a:buNone/>
            </a:pPr>
            <a:r>
              <a:rPr lang="en-US" sz="1500" dirty="0">
                <a:solidFill>
                  <a:srgbClr val="000000"/>
                </a:solidFill>
              </a:rPr>
              <a:t>Материалы с высоким модулем Юнга, такие как сталь или алмаз, подвергаются очень малым деформации даже при огромных нагрузках.
Знание этого параметра критически важно для подбора строительных материалов, так как он определяет, насколько жёсткой будет будущая конструкция.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571105" y="783475"/>
            <a:ext cx="10141527" cy="581892"/>
          </a:xfrm>
          <a:prstGeom prst="rect">
            <a:avLst/>
          </a:prstGeom>
          <a:noFill/>
          <a:ln/>
        </p:spPr>
        <p:txBody>
          <a:bodyPr wrap="square" rtlCol="0" anchor="t"/>
          <a:lstStyle/>
          <a:p>
            <a:pPr marL="0" indent="0" algn="l">
              <a:buNone/>
            </a:pPr>
            <a:r>
              <a:rPr lang="en-US" sz="2200" b="1" dirty="0">
                <a:solidFill>
                  <a:srgbClr val="000000"/>
                </a:solidFill>
              </a:rPr>
              <a:t>График зависимости силы от удлинения</a:t>
            </a:r>
            <a:endParaRPr lang="en-US" sz="2200" dirty="0"/>
          </a:p>
        </p:txBody>
      </p:sp>
      <p:sp>
        <p:nvSpPr>
          <p:cNvPr id="4" name="Text 1"/>
          <p:cNvSpPr/>
          <p:nvPr/>
        </p:nvSpPr>
        <p:spPr>
          <a:xfrm>
            <a:off x="1571105" y="1812175"/>
            <a:ext cx="4455622" cy="2377440"/>
          </a:xfrm>
          <a:prstGeom prst="rect">
            <a:avLst/>
          </a:prstGeom>
          <a:noFill/>
          <a:ln/>
        </p:spPr>
        <p:txBody>
          <a:bodyPr wrap="square" rtlCol="0" anchor="t"/>
          <a:lstStyle/>
          <a:p>
            <a:pPr marL="0" indent="0" algn="l">
              <a:lnSpc>
                <a:spcPts val="2000"/>
              </a:lnSpc>
              <a:buNone/>
            </a:pPr>
            <a:r>
              <a:rPr lang="en-US" sz="1500" dirty="0">
                <a:solidFill>
                  <a:srgbClr val="000000"/>
                </a:solidFill>
              </a:rPr>
              <a:t>На графике зависимости модуля силы упругости от удлинения закон Гука отображается в виде прямой линии, проходящей через начало координат. 
Тангенс угла наклона этой прямой к оси абсцисс определяется коэффициентом жёсткости: чем круче угол, тем жёстче тело. 
</a:t>
            </a:r>
            <a:endParaRPr lang="en-US" sz="1500" dirty="0"/>
          </a:p>
        </p:txBody>
      </p:sp>
      <p:sp>
        <p:nvSpPr>
          <p:cNvPr id="5" name="Text 2"/>
          <p:cNvSpPr/>
          <p:nvPr/>
        </p:nvSpPr>
        <p:spPr>
          <a:xfrm>
            <a:off x="6675120" y="1662545"/>
            <a:ext cx="4156364" cy="2926080"/>
          </a:xfrm>
          <a:prstGeom prst="rect">
            <a:avLst/>
          </a:prstGeom>
          <a:noFill/>
          <a:ln/>
        </p:spPr>
        <p:txBody>
          <a:bodyPr wrap="square" rtlCol="0" anchor="t"/>
          <a:lstStyle/>
          <a:p>
            <a:pPr marL="0" indent="0" algn="l">
              <a:lnSpc>
                <a:spcPts val="2000"/>
              </a:lnSpc>
              <a:buNone/>
            </a:pPr>
            <a:r>
              <a:rPr lang="en-US" sz="1500" dirty="0">
                <a:solidFill>
                  <a:srgbClr val="000000"/>
                </a:solidFill>
              </a:rPr>
              <a:t>Линейный участок заканчивается в точке, соответствующей пределу пропорциональности, после которого зависимость становится нелинейной и закон перестаёт выполняться. 
Дальнейшее увеличение нагрузки приводит к пластической деформации, при которой тело уже не возвращается в исходное состояние.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122339"/>
            <a:ext cx="3308465" cy="5943600"/>
          </a:xfrm>
          <a:prstGeom prst="rect">
            <a:avLst/>
          </a:prstGeom>
        </p:spPr>
      </p:pic>
      <p:sp>
        <p:nvSpPr>
          <p:cNvPr id="4" name="Text 0"/>
          <p:cNvSpPr/>
          <p:nvPr/>
        </p:nvSpPr>
        <p:spPr>
          <a:xfrm>
            <a:off x="4513811" y="5902036"/>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4513811" y="1082733"/>
            <a:ext cx="5985164" cy="581892"/>
          </a:xfrm>
          <a:prstGeom prst="rect">
            <a:avLst/>
          </a:prstGeom>
          <a:noFill/>
          <a:ln/>
        </p:spPr>
        <p:txBody>
          <a:bodyPr wrap="square" rtlCol="0" anchor="t"/>
          <a:lstStyle/>
          <a:p>
            <a:pPr marL="0" indent="0" algn="l">
              <a:buNone/>
            </a:pPr>
            <a:r>
              <a:rPr lang="en-US" sz="2200" b="1" dirty="0">
                <a:solidFill>
                  <a:srgbClr val="000000"/>
                </a:solidFill>
              </a:rPr>
              <a:t>Соединение пружин</a:t>
            </a:r>
            <a:endParaRPr lang="en-US" sz="2200" dirty="0"/>
          </a:p>
        </p:txBody>
      </p:sp>
      <p:sp>
        <p:nvSpPr>
          <p:cNvPr id="6" name="Text 2"/>
          <p:cNvSpPr/>
          <p:nvPr/>
        </p:nvSpPr>
        <p:spPr>
          <a:xfrm>
            <a:off x="4513811" y="1845425"/>
            <a:ext cx="5818909" cy="1313411"/>
          </a:xfrm>
          <a:prstGeom prst="rect">
            <a:avLst/>
          </a:prstGeom>
          <a:noFill/>
          <a:ln/>
        </p:spPr>
        <p:txBody>
          <a:bodyPr wrap="square" rtlCol="0" anchor="t"/>
          <a:lstStyle/>
          <a:p>
            <a:pPr marL="0" indent="0" algn="l">
              <a:lnSpc>
                <a:spcPts val="2000"/>
              </a:lnSpc>
              <a:buNone/>
            </a:pPr>
            <a:r>
              <a:rPr lang="en-US" sz="1500" dirty="0">
                <a:solidFill>
                  <a:srgbClr val="000000"/>
                </a:solidFill>
              </a:rPr>
              <a:t>При последовательном соединении пружин жёсткость системы уменьшается, а итоговое значение рассчитывается сложением обратных величин жёсткостей </a:t>
            </a:r>
            <a:r>
              <a:rPr lang="en-US" sz="1500" b="1" dirty="0">
                <a:solidFill>
                  <a:srgbClr val="000000"/>
                </a:solidFill>
              </a:rPr>
              <a:t>(1/</a:t>
            </a:r>
            <a:r>
              <a:rPr lang="en-US" sz="1500" b="1" i="1" dirty="0">
                <a:solidFill>
                  <a:srgbClr val="000000"/>
                </a:solidFill>
              </a:rPr>
              <a:t>k</a:t>
            </a:r>
            <a:r>
              <a:rPr lang="en-US" sz="1500" b="1" dirty="0">
                <a:solidFill>
                  <a:srgbClr val="000000"/>
                </a:solidFill>
              </a:rPr>
              <a:t> = 1/</a:t>
            </a:r>
            <a:r>
              <a:rPr lang="en-US" sz="1500" b="1" i="1" dirty="0">
                <a:solidFill>
                  <a:srgbClr val="000000"/>
                </a:solidFill>
              </a:rPr>
              <a:t>k</a:t>
            </a:r>
            <a:r>
              <a:rPr lang="en-US" sz="1500" b="1" baseline="-40000" dirty="0">
                <a:solidFill>
                  <a:srgbClr val="000000"/>
                </a:solidFill>
              </a:rPr>
              <a:t>1</a:t>
            </a:r>
            <a:r>
              <a:rPr lang="en-US" sz="1500" b="1" dirty="0">
                <a:solidFill>
                  <a:srgbClr val="000000"/>
                </a:solidFill>
              </a:rPr>
              <a:t> + 1/</a:t>
            </a:r>
            <a:r>
              <a:rPr lang="en-US" sz="1500" b="1" i="1" dirty="0">
                <a:solidFill>
                  <a:srgbClr val="000000"/>
                </a:solidFill>
              </a:rPr>
              <a:t>k</a:t>
            </a:r>
            <a:r>
              <a:rPr lang="en-US" sz="1500" b="1" baseline="-40000" dirty="0">
                <a:solidFill>
                  <a:srgbClr val="000000"/>
                </a:solidFill>
              </a:rPr>
              <a:t>2</a:t>
            </a:r>
            <a:r>
              <a:rPr lang="en-US" sz="1500" b="1" dirty="0">
                <a:solidFill>
                  <a:srgbClr val="000000"/>
                </a:solidFill>
              </a:rPr>
              <a:t>)</a:t>
            </a:r>
            <a:r>
              <a:rPr lang="en-US" sz="1500" dirty="0">
                <a:solidFill>
                  <a:srgbClr val="000000"/>
                </a:solidFill>
              </a:rPr>
              <a:t>.</a:t>
            </a:r>
            <a:endParaRPr lang="en-US" sz="1500" dirty="0"/>
          </a:p>
        </p:txBody>
      </p:sp>
      <p:sp>
        <p:nvSpPr>
          <p:cNvPr id="7" name="Text 3"/>
          <p:cNvSpPr/>
          <p:nvPr/>
        </p:nvSpPr>
        <p:spPr>
          <a:xfrm>
            <a:off x="4513811" y="3300153"/>
            <a:ext cx="6309360" cy="2136371"/>
          </a:xfrm>
          <a:prstGeom prst="rect">
            <a:avLst/>
          </a:prstGeom>
          <a:noFill/>
          <a:ln/>
        </p:spPr>
        <p:txBody>
          <a:bodyPr wrap="square" rtlCol="0" anchor="t"/>
          <a:lstStyle/>
          <a:p>
            <a:pPr marL="0" indent="0" algn="l">
              <a:lnSpc>
                <a:spcPts val="2000"/>
              </a:lnSpc>
              <a:buNone/>
            </a:pPr>
            <a:r>
              <a:rPr lang="en-US" sz="1500" dirty="0">
                <a:solidFill>
                  <a:srgbClr val="000000"/>
                </a:solidFill>
              </a:rPr>
              <a:t>В случае параллельного соединения жёсткости складываются </a:t>
            </a:r>
            <a:r>
              <a:rPr lang="en-US" sz="1500" b="1" dirty="0">
                <a:solidFill>
                  <a:srgbClr val="000000"/>
                </a:solidFill>
              </a:rPr>
              <a:t>(</a:t>
            </a:r>
            <a:r>
              <a:rPr lang="en-US" sz="1500" b="1" i="1" dirty="0">
                <a:solidFill>
                  <a:srgbClr val="000000"/>
                </a:solidFill>
              </a:rPr>
              <a:t>k</a:t>
            </a:r>
            <a:r>
              <a:rPr lang="en-US" sz="1500" b="1" dirty="0">
                <a:solidFill>
                  <a:srgbClr val="000000"/>
                </a:solidFill>
              </a:rPr>
              <a:t> = </a:t>
            </a:r>
            <a:r>
              <a:rPr lang="en-US" sz="1500" b="1" i="1" dirty="0">
                <a:solidFill>
                  <a:srgbClr val="000000"/>
                </a:solidFill>
              </a:rPr>
              <a:t>k</a:t>
            </a:r>
            <a:r>
              <a:rPr lang="en-US" sz="1500" b="1" baseline="-40000" dirty="0">
                <a:solidFill>
                  <a:srgbClr val="000000"/>
                </a:solidFill>
              </a:rPr>
              <a:t>1</a:t>
            </a:r>
            <a:r>
              <a:rPr lang="en-US" sz="1500" b="1" dirty="0">
                <a:solidFill>
                  <a:srgbClr val="000000"/>
                </a:solidFill>
              </a:rPr>
              <a:t> + </a:t>
            </a:r>
            <a:r>
              <a:rPr lang="en-US" sz="1500" b="1" i="1" dirty="0">
                <a:solidFill>
                  <a:srgbClr val="000000"/>
                </a:solidFill>
              </a:rPr>
              <a:t>k</a:t>
            </a:r>
            <a:r>
              <a:rPr lang="en-US" sz="1500" b="1" baseline="-40000" dirty="0">
                <a:solidFill>
                  <a:srgbClr val="000000"/>
                </a:solidFill>
              </a:rPr>
              <a:t>2</a:t>
            </a:r>
            <a:r>
              <a:rPr lang="en-US" sz="1500" b="1" dirty="0">
                <a:solidFill>
                  <a:srgbClr val="000000"/>
                </a:solidFill>
              </a:rPr>
              <a:t>)</a:t>
            </a:r>
            <a:r>
              <a:rPr lang="en-US" sz="1500" dirty="0">
                <a:solidFill>
                  <a:srgbClr val="000000"/>
                </a:solidFill>
              </a:rPr>
              <a:t>, делая систему более жёсткой и способной выдержать большую нагрузку при меньшей деформации.
Эти правила позволяют конструировать механизмы с заданными упругими характеристиками, используя стандартные компоненты.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509155"/>
            <a:ext cx="10141527" cy="581892"/>
          </a:xfrm>
          <a:prstGeom prst="rect">
            <a:avLst/>
          </a:prstGeom>
          <a:noFill/>
          <a:ln/>
        </p:spPr>
        <p:txBody>
          <a:bodyPr wrap="square" rtlCol="0" anchor="t"/>
          <a:lstStyle/>
          <a:p>
            <a:pPr marL="0" indent="0" algn="l">
              <a:buNone/>
            </a:pPr>
            <a:r>
              <a:rPr lang="en-US" sz="2200" b="1" dirty="0">
                <a:solidFill>
                  <a:srgbClr val="000000"/>
                </a:solidFill>
              </a:rPr>
              <a:t>Динамометр и измерение силы</a:t>
            </a:r>
            <a:endParaRPr lang="en-US" sz="2200" dirty="0"/>
          </a:p>
        </p:txBody>
      </p:sp>
      <p:sp>
        <p:nvSpPr>
          <p:cNvPr id="4" name="Text 1"/>
          <p:cNvSpPr/>
          <p:nvPr/>
        </p:nvSpPr>
        <p:spPr>
          <a:xfrm>
            <a:off x="1271847" y="1662545"/>
            <a:ext cx="8595360" cy="731520"/>
          </a:xfrm>
          <a:prstGeom prst="rect">
            <a:avLst/>
          </a:prstGeom>
          <a:noFill/>
          <a:ln/>
        </p:spPr>
        <p:txBody>
          <a:bodyPr wrap="square" rtlCol="0" anchor="t"/>
          <a:lstStyle/>
          <a:p>
            <a:pPr marL="0" indent="0" algn="l">
              <a:lnSpc>
                <a:spcPts val="2000"/>
              </a:lnSpc>
              <a:buNone/>
            </a:pPr>
            <a:r>
              <a:rPr lang="en-US" sz="1500" dirty="0">
                <a:solidFill>
                  <a:srgbClr val="000000"/>
                </a:solidFill>
              </a:rPr>
              <a:t>Динамометр — это прибор для измерения силы, основным рабочим элементом которого является калиброванная пружина, функционирующая по закону Гука.</a:t>
            </a:r>
            <a:endParaRPr lang="en-US" sz="1500" dirty="0"/>
          </a:p>
        </p:txBody>
      </p:sp>
      <p:sp>
        <p:nvSpPr>
          <p:cNvPr id="5" name="Shape 2"/>
          <p:cNvSpPr/>
          <p:nvPr/>
        </p:nvSpPr>
        <p:spPr>
          <a:xfrm>
            <a:off x="731520" y="1662545"/>
            <a:ext cx="498764" cy="498764"/>
          </a:xfrm>
          <a:prstGeom prst="arc">
            <a:avLst>
              <a:gd name="adj1" fmla="val 0"/>
              <a:gd name="adj2" fmla="val 21600000"/>
            </a:avLst>
          </a:prstGeom>
          <a:solidFill>
            <a:srgbClr val="FFFFFF"/>
          </a:solidFill>
          <a:ln/>
        </p:spPr>
      </p:sp>
      <p:sp>
        <p:nvSpPr>
          <p:cNvPr id="6" name="Text 3"/>
          <p:cNvSpPr/>
          <p:nvPr/>
        </p:nvSpPr>
        <p:spPr>
          <a:xfrm>
            <a:off x="731520" y="1620982"/>
            <a:ext cx="498764" cy="498764"/>
          </a:xfrm>
          <a:prstGeom prst="rect">
            <a:avLst/>
          </a:prstGeom>
          <a:noFill/>
          <a:ln/>
        </p:spPr>
        <p:txBody>
          <a:bodyPr wrap="square" rtlCol="0" anchor="ctr"/>
          <a:lstStyle/>
          <a:p>
            <a:pPr marL="0" indent="0" algn="ctr">
              <a:buNone/>
            </a:pPr>
            <a:r>
              <a:rPr lang="en-US" sz="3000" b="1" dirty="0">
                <a:solidFill>
                  <a:srgbClr val="368DC7"/>
                </a:solidFill>
              </a:rPr>
              <a:t>1</a:t>
            </a:r>
            <a:endParaRPr lang="en-US" sz="3000" dirty="0"/>
          </a:p>
        </p:txBody>
      </p:sp>
      <p:sp>
        <p:nvSpPr>
          <p:cNvPr id="7" name="Text 4"/>
          <p:cNvSpPr/>
          <p:nvPr/>
        </p:nvSpPr>
        <p:spPr>
          <a:xfrm>
            <a:off x="1271847" y="2660073"/>
            <a:ext cx="7664335" cy="1005840"/>
          </a:xfrm>
          <a:prstGeom prst="rect">
            <a:avLst/>
          </a:prstGeom>
          <a:noFill/>
          <a:ln/>
        </p:spPr>
        <p:txBody>
          <a:bodyPr wrap="square" rtlCol="0" anchor="t"/>
          <a:lstStyle/>
          <a:p>
            <a:pPr marL="0" indent="0" algn="l">
              <a:lnSpc>
                <a:spcPts val="2000"/>
              </a:lnSpc>
              <a:buNone/>
            </a:pPr>
            <a:r>
              <a:rPr lang="en-US" sz="1500" dirty="0">
                <a:solidFill>
                  <a:srgbClr val="000000"/>
                </a:solidFill>
              </a:rPr>
              <a:t>Так как удлинение пружины прямо пропорционально приложенной силе, шкала прибора является равномерной, что обеспечивает удобство и точность снятия показаний.</a:t>
            </a:r>
            <a:endParaRPr lang="en-US" sz="1500" dirty="0"/>
          </a:p>
        </p:txBody>
      </p:sp>
      <p:sp>
        <p:nvSpPr>
          <p:cNvPr id="8" name="Shape 5"/>
          <p:cNvSpPr/>
          <p:nvPr/>
        </p:nvSpPr>
        <p:spPr>
          <a:xfrm>
            <a:off x="731520" y="2660073"/>
            <a:ext cx="498764" cy="498764"/>
          </a:xfrm>
          <a:prstGeom prst="arc">
            <a:avLst>
              <a:gd name="adj1" fmla="val 0"/>
              <a:gd name="adj2" fmla="val 21600000"/>
            </a:avLst>
          </a:prstGeom>
          <a:solidFill>
            <a:srgbClr val="FFFFFF"/>
          </a:solidFill>
          <a:ln/>
        </p:spPr>
      </p:sp>
      <p:sp>
        <p:nvSpPr>
          <p:cNvPr id="9" name="Text 6"/>
          <p:cNvSpPr/>
          <p:nvPr/>
        </p:nvSpPr>
        <p:spPr>
          <a:xfrm>
            <a:off x="731520" y="2618509"/>
            <a:ext cx="498764" cy="498764"/>
          </a:xfrm>
          <a:prstGeom prst="rect">
            <a:avLst/>
          </a:prstGeom>
          <a:noFill/>
          <a:ln/>
        </p:spPr>
        <p:txBody>
          <a:bodyPr wrap="square" rtlCol="0" anchor="ctr"/>
          <a:lstStyle/>
          <a:p>
            <a:pPr marL="0" indent="0" algn="ctr">
              <a:buNone/>
            </a:pPr>
            <a:r>
              <a:rPr lang="en-US" sz="3000" b="1" dirty="0">
                <a:solidFill>
                  <a:srgbClr val="368DC7"/>
                </a:solidFill>
              </a:rPr>
              <a:t>2</a:t>
            </a:r>
            <a:endParaRPr lang="en-US" sz="3000" dirty="0"/>
          </a:p>
        </p:txBody>
      </p:sp>
      <p:sp>
        <p:nvSpPr>
          <p:cNvPr id="10" name="Text 7"/>
          <p:cNvSpPr/>
          <p:nvPr/>
        </p:nvSpPr>
        <p:spPr>
          <a:xfrm>
            <a:off x="1271847" y="3848793"/>
            <a:ext cx="7473142" cy="731520"/>
          </a:xfrm>
          <a:prstGeom prst="rect">
            <a:avLst/>
          </a:prstGeom>
          <a:noFill/>
          <a:ln/>
        </p:spPr>
        <p:txBody>
          <a:bodyPr wrap="square" rtlCol="0" anchor="t"/>
          <a:lstStyle/>
          <a:p>
            <a:pPr marL="0" indent="0" algn="l">
              <a:lnSpc>
                <a:spcPts val="2000"/>
              </a:lnSpc>
              <a:buNone/>
            </a:pPr>
            <a:r>
              <a:rPr lang="en-US" sz="1500" dirty="0">
                <a:solidFill>
                  <a:srgbClr val="000000"/>
                </a:solidFill>
              </a:rPr>
              <a:t>В лабораторной практике и быту используются различные виды динамометров для определения силы тяжести, трения или веса тяги.</a:t>
            </a:r>
            <a:endParaRPr lang="en-US" sz="1500" dirty="0"/>
          </a:p>
        </p:txBody>
      </p:sp>
      <p:sp>
        <p:nvSpPr>
          <p:cNvPr id="11" name="Shape 8"/>
          <p:cNvSpPr/>
          <p:nvPr/>
        </p:nvSpPr>
        <p:spPr>
          <a:xfrm>
            <a:off x="731520" y="3848793"/>
            <a:ext cx="498764" cy="498764"/>
          </a:xfrm>
          <a:prstGeom prst="arc">
            <a:avLst>
              <a:gd name="adj1" fmla="val 0"/>
              <a:gd name="adj2" fmla="val 21600000"/>
            </a:avLst>
          </a:prstGeom>
          <a:solidFill>
            <a:srgbClr val="FFFFFF"/>
          </a:solidFill>
          <a:ln/>
        </p:spPr>
      </p:sp>
      <p:sp>
        <p:nvSpPr>
          <p:cNvPr id="12" name="Text 9"/>
          <p:cNvSpPr/>
          <p:nvPr/>
        </p:nvSpPr>
        <p:spPr>
          <a:xfrm>
            <a:off x="731520" y="3807229"/>
            <a:ext cx="498764" cy="498764"/>
          </a:xfrm>
          <a:prstGeom prst="rect">
            <a:avLst/>
          </a:prstGeom>
          <a:noFill/>
          <a:ln/>
        </p:spPr>
        <p:txBody>
          <a:bodyPr wrap="square" rtlCol="0" anchor="ctr"/>
          <a:lstStyle/>
          <a:p>
            <a:pPr marL="0" indent="0" algn="ctr">
              <a:buNone/>
            </a:pPr>
            <a:r>
              <a:rPr lang="en-US" sz="3000" b="1" dirty="0">
                <a:solidFill>
                  <a:srgbClr val="368DC7"/>
                </a:solidFill>
              </a:rPr>
              <a:t>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5860473"/>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5561215" y="658784"/>
            <a:ext cx="5985164" cy="980910"/>
          </a:xfrm>
          <a:prstGeom prst="rect">
            <a:avLst/>
          </a:prstGeom>
          <a:noFill/>
          <a:ln/>
        </p:spPr>
        <p:txBody>
          <a:bodyPr wrap="square" rtlCol="0" anchor="t"/>
          <a:lstStyle/>
          <a:p>
            <a:pPr marL="0" indent="0" algn="l">
              <a:buNone/>
            </a:pPr>
            <a:r>
              <a:rPr lang="en-US" sz="2200" b="1" dirty="0">
                <a:solidFill>
                  <a:srgbClr val="000000"/>
                </a:solidFill>
              </a:rPr>
              <a:t>Потенциальная энергия деформированного тела</a:t>
            </a:r>
            <a:endParaRPr lang="en-US" sz="2200" dirty="0"/>
          </a:p>
        </p:txBody>
      </p:sp>
      <p:sp>
        <p:nvSpPr>
          <p:cNvPr id="6" name="Text 2"/>
          <p:cNvSpPr/>
          <p:nvPr/>
        </p:nvSpPr>
        <p:spPr>
          <a:xfrm>
            <a:off x="5561215" y="1862051"/>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Упруго деформированное тело обладает потенциальной энергией, которая равна работе внешних сил по его растяжению или сжатию.</a:t>
            </a:r>
            <a:endParaRPr lang="en-US" sz="1500" dirty="0"/>
          </a:p>
        </p:txBody>
      </p:sp>
      <p:sp>
        <p:nvSpPr>
          <p:cNvPr id="7" name="Text 3"/>
          <p:cNvSpPr/>
          <p:nvPr/>
        </p:nvSpPr>
        <p:spPr>
          <a:xfrm>
            <a:off x="5561215" y="2867891"/>
            <a:ext cx="5444836" cy="2718262"/>
          </a:xfrm>
          <a:prstGeom prst="rect">
            <a:avLst/>
          </a:prstGeom>
          <a:noFill/>
          <a:ln/>
        </p:spPr>
        <p:txBody>
          <a:bodyPr wrap="square" rtlCol="0" anchor="t"/>
          <a:lstStyle/>
          <a:p>
            <a:pPr marL="0" indent="0" algn="l">
              <a:lnSpc>
                <a:spcPts val="2000"/>
              </a:lnSpc>
              <a:buNone/>
            </a:pPr>
            <a:r>
              <a:rPr lang="en-US" sz="1500" dirty="0">
                <a:solidFill>
                  <a:srgbClr val="000000"/>
                </a:solidFill>
              </a:rPr>
              <a:t>Эта энергия вычисляется по формуле </a:t>
            </a:r>
            <a:r>
              <a:rPr lang="en-US" sz="1500" b="1" dirty="0">
                <a:solidFill>
                  <a:srgbClr val="000000"/>
                </a:solidFill>
              </a:rPr>
              <a:t>E</a:t>
            </a:r>
            <a:r>
              <a:rPr lang="en-US" sz="1500" b="1" baseline="-40000" dirty="0">
                <a:solidFill>
                  <a:srgbClr val="000000"/>
                </a:solidFill>
              </a:rPr>
              <a:t>p</a:t>
            </a:r>
            <a:r>
              <a:rPr lang="en-US" sz="1500" b="1" dirty="0">
                <a:solidFill>
                  <a:srgbClr val="000000"/>
                </a:solidFill>
              </a:rPr>
              <a:t> = </a:t>
            </a:r>
            <a:r>
              <a:rPr lang="en-US" sz="1500" b="1" i="1" dirty="0">
                <a:solidFill>
                  <a:srgbClr val="000000"/>
                </a:solidFill>
              </a:rPr>
              <a:t>kx</a:t>
            </a:r>
            <a:r>
              <a:rPr lang="en-US" sz="1500" b="1" i="1" baseline="30000" dirty="0">
                <a:solidFill>
                  <a:srgbClr val="000000"/>
                </a:solidFill>
              </a:rPr>
              <a:t>2</a:t>
            </a:r>
            <a:r>
              <a:rPr lang="en-US" sz="1500" b="1" dirty="0">
                <a:solidFill>
                  <a:srgbClr val="000000"/>
                </a:solidFill>
              </a:rPr>
              <a:t>/2</a:t>
            </a:r>
            <a:r>
              <a:rPr lang="en-US" sz="1500" dirty="0">
                <a:solidFill>
                  <a:srgbClr val="000000"/>
                </a:solidFill>
              </a:rPr>
              <a:t>
Она демонстрирует квадратичную зависимость от деформации: увеличение удлинения в два раза повышает запас энергии в четыре раза.
Данная энергия может переходить в кинетическую, что используется в пружинных пистолетах, луках, арбалетах и часовых механизмах.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620982" y="683722"/>
            <a:ext cx="10141528" cy="581886"/>
          </a:xfrm>
          <a:prstGeom prst="rect">
            <a:avLst/>
          </a:prstGeom>
          <a:noFill/>
          <a:ln/>
        </p:spPr>
        <p:txBody>
          <a:bodyPr wrap="square" rtlCol="0" anchor="t"/>
          <a:lstStyle/>
          <a:p>
            <a:pPr marL="0" indent="0" algn="l">
              <a:buNone/>
            </a:pPr>
            <a:r>
              <a:rPr lang="en-US" sz="2200" b="1" dirty="0">
                <a:solidFill>
                  <a:srgbClr val="000000"/>
                </a:solidFill>
              </a:rPr>
              <a:t>Применение в технике и быту</a:t>
            </a:r>
            <a:endParaRPr lang="en-US" sz="2200" dirty="0"/>
          </a:p>
        </p:txBody>
      </p:sp>
      <p:sp>
        <p:nvSpPr>
          <p:cNvPr id="4" name="Text 1"/>
          <p:cNvSpPr/>
          <p:nvPr/>
        </p:nvSpPr>
        <p:spPr>
          <a:xfrm>
            <a:off x="1620982" y="1662545"/>
            <a:ext cx="4339244" cy="2651760"/>
          </a:xfrm>
          <a:prstGeom prst="rect">
            <a:avLst/>
          </a:prstGeom>
          <a:noFill/>
          <a:ln/>
        </p:spPr>
        <p:txBody>
          <a:bodyPr wrap="square" rtlCol="0" anchor="t"/>
          <a:lstStyle/>
          <a:p>
            <a:pPr marL="0" indent="0" algn="l">
              <a:lnSpc>
                <a:spcPts val="2000"/>
              </a:lnSpc>
              <a:buNone/>
            </a:pPr>
            <a:r>
              <a:rPr lang="en-US" sz="1500" dirty="0">
                <a:solidFill>
                  <a:srgbClr val="000000"/>
                </a:solidFill>
              </a:rPr>
              <a:t>Силы упругости и закон Гука находят широкое применение в системах подвески автомобилей для гашения ударов и обеспечения плавности хода. 
В строительстве расчёты на основе теории упругости гарантируют устойчивость небоскрёбов и башен к ветровым нагрузкам и собственному весу. 
</a:t>
            </a:r>
            <a:endParaRPr lang="en-US" sz="1500" dirty="0"/>
          </a:p>
        </p:txBody>
      </p:sp>
      <p:sp>
        <p:nvSpPr>
          <p:cNvPr id="5" name="Text 2"/>
          <p:cNvSpPr/>
          <p:nvPr/>
        </p:nvSpPr>
        <p:spPr>
          <a:xfrm>
            <a:off x="6367549" y="1662545"/>
            <a:ext cx="4156364" cy="2103120"/>
          </a:xfrm>
          <a:prstGeom prst="rect">
            <a:avLst/>
          </a:prstGeom>
          <a:noFill/>
          <a:ln/>
        </p:spPr>
        <p:txBody>
          <a:bodyPr wrap="square" rtlCol="0" anchor="t"/>
          <a:lstStyle/>
          <a:p>
            <a:pPr marL="0" indent="0" algn="l">
              <a:lnSpc>
                <a:spcPts val="2000"/>
              </a:lnSpc>
              <a:buNone/>
            </a:pPr>
            <a:r>
              <a:rPr lang="en-US" sz="1500" dirty="0">
                <a:solidFill>
                  <a:srgbClr val="000000"/>
                </a:solidFill>
              </a:rPr>
              <a:t>Даже в повседневной жизни мы постоянно сталкиваемся с практической реализацией упругой деформации. 
Яркими примерами служат обычные пружины в шариковых ручках и современные ортопедические матрасы.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624455" y="415636"/>
            <a:ext cx="3308465" cy="6051665"/>
          </a:xfrm>
          <a:prstGeom prst="rect">
            <a:avLst/>
          </a:prstGeom>
        </p:spPr>
      </p:pic>
      <p:sp>
        <p:nvSpPr>
          <p:cNvPr id="4" name="Text 0"/>
          <p:cNvSpPr/>
          <p:nvPr/>
        </p:nvSpPr>
        <p:spPr>
          <a:xfrm>
            <a:off x="315884" y="5818909"/>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955964" y="783475"/>
            <a:ext cx="5985164" cy="581886"/>
          </a:xfrm>
          <a:prstGeom prst="rect">
            <a:avLst/>
          </a:prstGeom>
          <a:noFill/>
          <a:ln/>
        </p:spPr>
        <p:txBody>
          <a:bodyPr wrap="square" rtlCol="0" anchor="t"/>
          <a:lstStyle/>
          <a:p>
            <a:pPr marL="0" indent="0" algn="l">
              <a:buNone/>
            </a:pPr>
            <a:r>
              <a:rPr lang="en-US" sz="2200" b="1" dirty="0">
                <a:solidFill>
                  <a:srgbClr val="000000"/>
                </a:solidFill>
              </a:rPr>
              <a:t>Заключение</a:t>
            </a:r>
            <a:endParaRPr lang="en-US" sz="2200" dirty="0"/>
          </a:p>
        </p:txBody>
      </p:sp>
      <p:sp>
        <p:nvSpPr>
          <p:cNvPr id="6" name="Text 2"/>
          <p:cNvSpPr/>
          <p:nvPr/>
        </p:nvSpPr>
        <p:spPr>
          <a:xfrm>
            <a:off x="955964" y="1554480"/>
            <a:ext cx="6417425" cy="1280160"/>
          </a:xfrm>
          <a:prstGeom prst="rect">
            <a:avLst/>
          </a:prstGeom>
          <a:noFill/>
          <a:ln/>
        </p:spPr>
        <p:txBody>
          <a:bodyPr wrap="square" rtlCol="0" anchor="t"/>
          <a:lstStyle/>
          <a:p>
            <a:pPr marL="0" indent="0" algn="l">
              <a:lnSpc>
                <a:spcPts val="2000"/>
              </a:lnSpc>
              <a:buNone/>
            </a:pPr>
            <a:r>
              <a:rPr lang="en-US" sz="1500" dirty="0">
                <a:solidFill>
                  <a:srgbClr val="000000"/>
                </a:solidFill>
              </a:rPr>
              <a:t>Закон Гука является фундаментальным принципом механики, который описывает поведение твёрдых тел при малых деформациях и связывает геометрию с силовыми характеристиками.</a:t>
            </a:r>
            <a:endParaRPr lang="en-US" sz="1500" dirty="0"/>
          </a:p>
        </p:txBody>
      </p:sp>
      <p:sp>
        <p:nvSpPr>
          <p:cNvPr id="7" name="Text 3"/>
          <p:cNvSpPr/>
          <p:nvPr/>
        </p:nvSpPr>
        <p:spPr>
          <a:xfrm>
            <a:off x="955964" y="2834640"/>
            <a:ext cx="6176356" cy="2377440"/>
          </a:xfrm>
          <a:prstGeom prst="rect">
            <a:avLst/>
          </a:prstGeom>
          <a:noFill/>
          <a:ln/>
        </p:spPr>
        <p:txBody>
          <a:bodyPr wrap="square" rtlCol="0" anchor="t"/>
          <a:lstStyle/>
          <a:p>
            <a:pPr marL="0" indent="0" algn="l">
              <a:lnSpc>
                <a:spcPts val="2000"/>
              </a:lnSpc>
              <a:buNone/>
            </a:pPr>
            <a:r>
              <a:rPr lang="en-US" sz="1500" dirty="0">
                <a:solidFill>
                  <a:srgbClr val="000000"/>
                </a:solidFill>
              </a:rPr>
              <a:t>Он позволяет не только рассчитывать статические конструкции на прочность и жёсткость, но и анализировать динамические колебательные процессы.
Однако важно помнить о границах его применимости, так как чрезмерные нагрузки приводят к пластической деформации и разрушению материала.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1117</Words>
  <Application>Microsoft Office PowerPoint</Application>
  <PresentationFormat>Широкоэкранный</PresentationFormat>
  <Paragraphs>68</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2</cp:revision>
  <dcterms:created xsi:type="dcterms:W3CDTF">2026-02-22T12:10:28Z</dcterms:created>
  <dcterms:modified xsi:type="dcterms:W3CDTF">2026-02-22T12:28:27Z</dcterms:modified>
</cp:coreProperties>
</file>