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11" d="100"/>
          <a:sy n="111" d="100"/>
        </p:scale>
        <p:origin x="558" y="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30894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831273" y="498764"/>
            <a:ext cx="4804756" cy="4946072"/>
          </a:xfrm>
          <a:prstGeom prst="rect">
            <a:avLst/>
          </a:prstGeom>
        </p:spPr>
      </p:pic>
      <p:sp>
        <p:nvSpPr>
          <p:cNvPr id="4" name="Text 0"/>
          <p:cNvSpPr/>
          <p:nvPr/>
        </p:nvSpPr>
        <p:spPr>
          <a:xfrm>
            <a:off x="6051665" y="4987636"/>
            <a:ext cx="7481455" cy="457200"/>
          </a:xfrm>
          <a:prstGeom prst="rect">
            <a:avLst/>
          </a:prstGeom>
          <a:noFill/>
          <a:ln/>
        </p:spPr>
        <p:txBody>
          <a:bodyPr wrap="square" rtlCol="0" anchor="t"/>
          <a:lstStyle/>
          <a:p>
            <a:pPr marL="0" indent="0" algn="l">
              <a:buNone/>
            </a:pPr>
            <a:endParaRPr lang="en-US" dirty="0"/>
          </a:p>
        </p:txBody>
      </p:sp>
      <p:sp>
        <p:nvSpPr>
          <p:cNvPr id="5" name="Text 1"/>
          <p:cNvSpPr/>
          <p:nvPr/>
        </p:nvSpPr>
        <p:spPr>
          <a:xfrm>
            <a:off x="6051665" y="675409"/>
            <a:ext cx="5985163" cy="581886"/>
          </a:xfrm>
          <a:prstGeom prst="rect">
            <a:avLst/>
          </a:prstGeom>
          <a:noFill/>
          <a:ln/>
        </p:spPr>
        <p:txBody>
          <a:bodyPr wrap="square" rtlCol="0" anchor="t"/>
          <a:lstStyle/>
          <a:p>
            <a:pPr marL="0" indent="0" algn="l">
              <a:buNone/>
            </a:pPr>
            <a:r>
              <a:rPr lang="en-US" sz="2200" b="1" dirty="0">
                <a:solidFill>
                  <a:srgbClr val="000000"/>
                </a:solidFill>
              </a:rPr>
              <a:t>Освоение космоса в СССР</a:t>
            </a:r>
            <a:endParaRPr lang="en-US" sz="2200" dirty="0"/>
          </a:p>
        </p:txBody>
      </p:sp>
      <p:sp>
        <p:nvSpPr>
          <p:cNvPr id="6" name="Text 2"/>
          <p:cNvSpPr/>
          <p:nvPr/>
        </p:nvSpPr>
        <p:spPr>
          <a:xfrm>
            <a:off x="6051665" y="1562793"/>
            <a:ext cx="5544589" cy="3200400"/>
          </a:xfrm>
          <a:prstGeom prst="rect">
            <a:avLst/>
          </a:prstGeom>
          <a:noFill/>
          <a:ln/>
        </p:spPr>
        <p:txBody>
          <a:bodyPr wrap="square" rtlCol="0" anchor="t"/>
          <a:lstStyle/>
          <a:p>
            <a:pPr marL="0" indent="0" algn="l">
              <a:lnSpc>
                <a:spcPts val="2000"/>
              </a:lnSpc>
              <a:buNone/>
            </a:pPr>
            <a:r>
              <a:rPr lang="en-US" sz="1500" dirty="0">
                <a:solidFill>
                  <a:srgbClr val="000000"/>
                </a:solidFill>
              </a:rPr>
              <a:t>Советская космическая программа стала величайшим научно-техническим прорывом двадцатого века, навсегда изменившим представление человечества о физических границах возможного.
Опираясь на фундаментальные законы механики и передовые инженерные решения, отечественные учёные первыми проложили дорогу к звёздам, заложив прочную базу для развития современной астрономии.
</a:t>
            </a:r>
            <a:endParaRPr lang="en-US" sz="15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Text 0"/>
          <p:cNvSpPr/>
          <p:nvPr/>
        </p:nvSpPr>
        <p:spPr>
          <a:xfrm>
            <a:off x="1271847" y="575656"/>
            <a:ext cx="10141527" cy="581892"/>
          </a:xfrm>
          <a:prstGeom prst="rect">
            <a:avLst/>
          </a:prstGeom>
          <a:noFill/>
          <a:ln/>
        </p:spPr>
        <p:txBody>
          <a:bodyPr wrap="square" rtlCol="0" anchor="t"/>
          <a:lstStyle/>
          <a:p>
            <a:pPr marL="0" indent="0" algn="l">
              <a:buNone/>
            </a:pPr>
            <a:r>
              <a:rPr lang="en-US" sz="2200" b="1" dirty="0">
                <a:solidFill>
                  <a:srgbClr val="000000"/>
                </a:solidFill>
              </a:rPr>
              <a:t>Исследование Луны автоматическими станциями</a:t>
            </a:r>
            <a:endParaRPr lang="en-US" sz="2200" dirty="0"/>
          </a:p>
        </p:txBody>
      </p:sp>
      <p:sp>
        <p:nvSpPr>
          <p:cNvPr id="4" name="Text 1"/>
          <p:cNvSpPr/>
          <p:nvPr/>
        </p:nvSpPr>
        <p:spPr>
          <a:xfrm>
            <a:off x="1271847" y="1429789"/>
            <a:ext cx="8329353" cy="2103120"/>
          </a:xfrm>
          <a:prstGeom prst="rect">
            <a:avLst/>
          </a:prstGeom>
          <a:noFill/>
          <a:ln/>
        </p:spPr>
        <p:txBody>
          <a:bodyPr wrap="square" rtlCol="0" anchor="t"/>
          <a:lstStyle/>
          <a:p>
            <a:pPr marL="0" indent="0" algn="l">
              <a:lnSpc>
                <a:spcPts val="2000"/>
              </a:lnSpc>
              <a:buNone/>
            </a:pPr>
            <a:r>
              <a:rPr lang="en-US" sz="1500" dirty="0">
                <a:solidFill>
                  <a:srgbClr val="000000"/>
                </a:solidFill>
              </a:rPr>
              <a:t>Хотя Советский Союз не стал отправлять космонавтов на поверхность естественного спутника Земли, программа автоматических межпланетных станций серии «Луна» принесла мировой астрономии огромный объём уникальной информации.
</a:t>
            </a:r>
            <a:endParaRPr lang="ru-RU" sz="1500" dirty="0">
              <a:solidFill>
                <a:srgbClr val="000000"/>
              </a:solidFill>
            </a:endParaRPr>
          </a:p>
          <a:p>
            <a:pPr marL="0" indent="0" algn="l">
              <a:lnSpc>
                <a:spcPts val="2000"/>
              </a:lnSpc>
              <a:buNone/>
            </a:pPr>
            <a:r>
              <a:rPr lang="en-US" sz="1500" dirty="0">
                <a:solidFill>
                  <a:srgbClr val="000000"/>
                </a:solidFill>
              </a:rPr>
              <a:t>
Отечественные роботизированные аппараты первыми совершили мягкую посадку на лунный грунт, сфотографировали невидимую с Земли обратную сторону спутника и успешно доставили образцы реголита в лаборатории. 
</a:t>
            </a:r>
            <a:endParaRPr lang="ru-RU" sz="1500" dirty="0">
              <a:solidFill>
                <a:srgbClr val="000000"/>
              </a:solidFill>
            </a:endParaRPr>
          </a:p>
          <a:p>
            <a:pPr marL="0" indent="0" algn="l">
              <a:lnSpc>
                <a:spcPts val="2000"/>
              </a:lnSpc>
              <a:buNone/>
            </a:pPr>
            <a:endParaRPr lang="en-US" sz="1500" dirty="0"/>
          </a:p>
        </p:txBody>
      </p:sp>
      <p:sp>
        <p:nvSpPr>
          <p:cNvPr id="5" name="Text 2"/>
          <p:cNvSpPr/>
          <p:nvPr/>
        </p:nvSpPr>
        <p:spPr>
          <a:xfrm>
            <a:off x="1271848" y="3873260"/>
            <a:ext cx="7941164" cy="1069676"/>
          </a:xfrm>
          <a:prstGeom prst="rect">
            <a:avLst/>
          </a:prstGeom>
          <a:noFill/>
          <a:ln/>
        </p:spPr>
        <p:txBody>
          <a:bodyPr wrap="square" rtlCol="0" anchor="t"/>
          <a:lstStyle/>
          <a:p>
            <a:pPr marL="0" indent="0" algn="l">
              <a:lnSpc>
                <a:spcPts val="2000"/>
              </a:lnSpc>
              <a:buNone/>
            </a:pPr>
            <a:r>
              <a:rPr lang="en-US" sz="1500" dirty="0">
                <a:solidFill>
                  <a:srgbClr val="000000"/>
                </a:solidFill>
              </a:rPr>
              <a:t>Настоящим прорывом стала высадка радиоуправляемых луноходов, которые долгими месяцами бороздили испещрённую кратерами поверхность, проводя химический анализ минералов и точную лазерную локацию.</a:t>
            </a:r>
            <a:endParaRPr lang="en-US" sz="15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498764" y="415636"/>
            <a:ext cx="3308465" cy="6051665"/>
          </a:xfrm>
          <a:prstGeom prst="rect">
            <a:avLst/>
          </a:prstGeom>
        </p:spPr>
      </p:pic>
      <p:sp>
        <p:nvSpPr>
          <p:cNvPr id="4" name="Text 0"/>
          <p:cNvSpPr/>
          <p:nvPr/>
        </p:nvSpPr>
        <p:spPr>
          <a:xfrm>
            <a:off x="4513811" y="6284422"/>
            <a:ext cx="7481455" cy="457200"/>
          </a:xfrm>
          <a:prstGeom prst="rect">
            <a:avLst/>
          </a:prstGeom>
          <a:noFill/>
          <a:ln/>
        </p:spPr>
        <p:txBody>
          <a:bodyPr wrap="square" rtlCol="0" anchor="t"/>
          <a:lstStyle/>
          <a:p>
            <a:pPr marL="0" indent="0" algn="l">
              <a:buNone/>
            </a:pPr>
            <a:endParaRPr lang="en-US" dirty="0"/>
          </a:p>
        </p:txBody>
      </p:sp>
      <p:sp>
        <p:nvSpPr>
          <p:cNvPr id="5" name="Text 1"/>
          <p:cNvSpPr/>
          <p:nvPr/>
        </p:nvSpPr>
        <p:spPr>
          <a:xfrm>
            <a:off x="4513811" y="417715"/>
            <a:ext cx="5985164" cy="581892"/>
          </a:xfrm>
          <a:prstGeom prst="rect">
            <a:avLst/>
          </a:prstGeom>
          <a:noFill/>
          <a:ln/>
        </p:spPr>
        <p:txBody>
          <a:bodyPr wrap="square" rtlCol="0" anchor="t"/>
          <a:lstStyle/>
          <a:p>
            <a:pPr marL="0" indent="0" algn="l">
              <a:buNone/>
            </a:pPr>
            <a:r>
              <a:rPr lang="en-US" sz="2200" b="1" dirty="0">
                <a:solidFill>
                  <a:srgbClr val="000000"/>
                </a:solidFill>
              </a:rPr>
              <a:t>Изучение планет Солнечной системы</a:t>
            </a:r>
            <a:endParaRPr lang="en-US" sz="2200" dirty="0"/>
          </a:p>
        </p:txBody>
      </p:sp>
      <p:sp>
        <p:nvSpPr>
          <p:cNvPr id="6" name="Text 2"/>
          <p:cNvSpPr/>
          <p:nvPr/>
        </p:nvSpPr>
        <p:spPr>
          <a:xfrm>
            <a:off x="4513812" y="1246909"/>
            <a:ext cx="5985164" cy="2926080"/>
          </a:xfrm>
          <a:prstGeom prst="rect">
            <a:avLst/>
          </a:prstGeom>
          <a:noFill/>
          <a:ln/>
        </p:spPr>
        <p:txBody>
          <a:bodyPr wrap="square" rtlCol="0" anchor="t"/>
          <a:lstStyle/>
          <a:p>
            <a:pPr marL="0" indent="0" algn="l">
              <a:lnSpc>
                <a:spcPts val="2000"/>
              </a:lnSpc>
              <a:buNone/>
            </a:pPr>
            <a:r>
              <a:rPr lang="en-US" sz="1500" dirty="0">
                <a:solidFill>
                  <a:srgbClr val="000000"/>
                </a:solidFill>
              </a:rPr>
              <a:t>Постоянно расширяя границы познания, советские астрофизики направили векторы своих исследований к соседним планетам, создав специализированные зонды для изучения экстремальных условий Венеры и Марса. 
Спускаемые аппараты серии «Венера» совершили беспрецедентный подвиг, сумев передать панорамные снимки и данные о химическом составе атмосферы при колоссальном давлении в 90 атмосфер и температуре около 500 градусов. 
</a:t>
            </a:r>
            <a:endParaRPr lang="en-US" sz="1500" dirty="0"/>
          </a:p>
        </p:txBody>
      </p:sp>
      <p:sp>
        <p:nvSpPr>
          <p:cNvPr id="7" name="Text 3"/>
          <p:cNvSpPr/>
          <p:nvPr/>
        </p:nvSpPr>
        <p:spPr>
          <a:xfrm>
            <a:off x="4513811" y="4572000"/>
            <a:ext cx="6234545" cy="1280160"/>
          </a:xfrm>
          <a:prstGeom prst="rect">
            <a:avLst/>
          </a:prstGeom>
          <a:noFill/>
          <a:ln/>
        </p:spPr>
        <p:txBody>
          <a:bodyPr wrap="square" rtlCol="0" anchor="t"/>
          <a:lstStyle/>
          <a:p>
            <a:pPr marL="0" indent="0" algn="l">
              <a:lnSpc>
                <a:spcPts val="2000"/>
              </a:lnSpc>
              <a:buNone/>
            </a:pPr>
            <a:r>
              <a:rPr lang="en-US" sz="1500" dirty="0">
                <a:solidFill>
                  <a:srgbClr val="000000"/>
                </a:solidFill>
              </a:rPr>
              <a:t>Марсианская автоматическая программа также существенно обогатила науку ценными сведениями о локальном магнитном поле, интенсивности радиации и составе крайне разрежённой газовой оболочки Марса.</a:t>
            </a:r>
            <a:endParaRPr lang="en-US" sz="15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Text 0"/>
          <p:cNvSpPr/>
          <p:nvPr/>
        </p:nvSpPr>
        <p:spPr>
          <a:xfrm>
            <a:off x="1271847" y="750224"/>
            <a:ext cx="10141527" cy="581890"/>
          </a:xfrm>
          <a:prstGeom prst="rect">
            <a:avLst/>
          </a:prstGeom>
          <a:noFill/>
          <a:ln/>
        </p:spPr>
        <p:txBody>
          <a:bodyPr wrap="square" rtlCol="0" anchor="t"/>
          <a:lstStyle/>
          <a:p>
            <a:pPr marL="0" indent="0" algn="l">
              <a:buNone/>
            </a:pPr>
            <a:r>
              <a:rPr lang="en-US" sz="2200" b="1" dirty="0">
                <a:solidFill>
                  <a:srgbClr val="000000"/>
                </a:solidFill>
              </a:rPr>
              <a:t>Долговременные орбитальные станции</a:t>
            </a:r>
            <a:endParaRPr lang="en-US" sz="2200" dirty="0"/>
          </a:p>
        </p:txBody>
      </p:sp>
      <p:sp>
        <p:nvSpPr>
          <p:cNvPr id="4" name="Text 1"/>
          <p:cNvSpPr/>
          <p:nvPr/>
        </p:nvSpPr>
        <p:spPr>
          <a:xfrm>
            <a:off x="1271847" y="1662545"/>
            <a:ext cx="8795179" cy="1005840"/>
          </a:xfrm>
          <a:prstGeom prst="rect">
            <a:avLst/>
          </a:prstGeom>
          <a:noFill/>
          <a:ln/>
        </p:spPr>
        <p:txBody>
          <a:bodyPr wrap="square" rtlCol="0" anchor="t"/>
          <a:lstStyle/>
          <a:p>
            <a:pPr marL="0" indent="0" algn="l">
              <a:lnSpc>
                <a:spcPts val="2000"/>
              </a:lnSpc>
              <a:buNone/>
            </a:pPr>
            <a:r>
              <a:rPr lang="en-US" sz="1500" dirty="0">
                <a:solidFill>
                  <a:srgbClr val="000000"/>
                </a:solidFill>
              </a:rPr>
              <a:t>Осознавая жёсткую ограниченность кратковременных полётов, советские конструкторы первыми приступили к созданию тяжёлых орбитальных станций серии «Салют», предназначенных для многомесячного пребывания сменяемых экипажей.</a:t>
            </a:r>
            <a:endParaRPr lang="en-US" sz="1500" dirty="0"/>
          </a:p>
        </p:txBody>
      </p:sp>
      <p:sp>
        <p:nvSpPr>
          <p:cNvPr id="5" name="Text 2"/>
          <p:cNvSpPr/>
          <p:nvPr/>
        </p:nvSpPr>
        <p:spPr>
          <a:xfrm>
            <a:off x="1271847" y="2942705"/>
            <a:ext cx="8795179" cy="2103120"/>
          </a:xfrm>
          <a:prstGeom prst="rect">
            <a:avLst/>
          </a:prstGeom>
          <a:noFill/>
          <a:ln/>
        </p:spPr>
        <p:txBody>
          <a:bodyPr wrap="square" rtlCol="0" anchor="t"/>
          <a:lstStyle/>
          <a:p>
            <a:pPr marL="0" indent="0" algn="l">
              <a:lnSpc>
                <a:spcPts val="2000"/>
              </a:lnSpc>
              <a:buNone/>
            </a:pPr>
            <a:r>
              <a:rPr lang="en-US" sz="1500" dirty="0">
                <a:solidFill>
                  <a:srgbClr val="000000"/>
                </a:solidFill>
              </a:rPr>
              <a:t>Вершиной развития этого направления стал модульный комплекс «Мир», который поэтапно собирался непосредственно на орбите подобно гигантскому конструктору и непрерывно функционировал на протяжении целых 15 лет.
</a:t>
            </a:r>
            <a:endParaRPr lang="ru-RU" sz="1500" dirty="0">
              <a:solidFill>
                <a:srgbClr val="000000"/>
              </a:solidFill>
            </a:endParaRPr>
          </a:p>
          <a:p>
            <a:pPr marL="0" indent="0" algn="l">
              <a:lnSpc>
                <a:spcPts val="2000"/>
              </a:lnSpc>
              <a:buNone/>
            </a:pPr>
            <a:r>
              <a:rPr lang="en-US" sz="1500" dirty="0">
                <a:solidFill>
                  <a:srgbClr val="000000"/>
                </a:solidFill>
              </a:rPr>
              <a:t>
На борту этой грандиозной лаборатории космонавты провели тысячи экспериментов по астрономии, биологии и дистанционному зондированию Земли, накопив бесценный опыт длительного пребывания людей в невесомости. 
</a:t>
            </a:r>
            <a:endParaRPr lang="en-US" sz="15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6995160" y="523702"/>
            <a:ext cx="4680065" cy="6051665"/>
          </a:xfrm>
          <a:prstGeom prst="rect">
            <a:avLst/>
          </a:prstGeom>
        </p:spPr>
      </p:pic>
      <p:sp>
        <p:nvSpPr>
          <p:cNvPr id="4" name="Text 0"/>
          <p:cNvSpPr/>
          <p:nvPr/>
        </p:nvSpPr>
        <p:spPr>
          <a:xfrm>
            <a:off x="648393" y="6392487"/>
            <a:ext cx="7481455" cy="457200"/>
          </a:xfrm>
          <a:prstGeom prst="rect">
            <a:avLst/>
          </a:prstGeom>
          <a:noFill/>
          <a:ln/>
        </p:spPr>
        <p:txBody>
          <a:bodyPr wrap="square" rtlCol="0" anchor="t"/>
          <a:lstStyle/>
          <a:p>
            <a:pPr marL="0" indent="0" algn="l">
              <a:buNone/>
            </a:pPr>
            <a:endParaRPr lang="en-US" dirty="0"/>
          </a:p>
        </p:txBody>
      </p:sp>
      <p:sp>
        <p:nvSpPr>
          <p:cNvPr id="5" name="Text 1"/>
          <p:cNvSpPr/>
          <p:nvPr/>
        </p:nvSpPr>
        <p:spPr>
          <a:xfrm>
            <a:off x="315884" y="525780"/>
            <a:ext cx="6709670" cy="581890"/>
          </a:xfrm>
          <a:prstGeom prst="rect">
            <a:avLst/>
          </a:prstGeom>
          <a:noFill/>
          <a:ln/>
        </p:spPr>
        <p:txBody>
          <a:bodyPr wrap="square" rtlCol="0" anchor="t"/>
          <a:lstStyle/>
          <a:p>
            <a:pPr marL="0" indent="0" algn="l">
              <a:buNone/>
            </a:pPr>
            <a:r>
              <a:rPr lang="en-US" sz="2200" b="1" dirty="0">
                <a:solidFill>
                  <a:srgbClr val="000000"/>
                </a:solidFill>
              </a:rPr>
              <a:t>Космические технологии на службе Земли</a:t>
            </a:r>
            <a:endParaRPr lang="en-US" sz="2200" dirty="0"/>
          </a:p>
        </p:txBody>
      </p:sp>
      <p:sp>
        <p:nvSpPr>
          <p:cNvPr id="6" name="Text 2"/>
          <p:cNvSpPr/>
          <p:nvPr/>
        </p:nvSpPr>
        <p:spPr>
          <a:xfrm>
            <a:off x="315884" y="1246909"/>
            <a:ext cx="5910349" cy="3474720"/>
          </a:xfrm>
          <a:prstGeom prst="rect">
            <a:avLst/>
          </a:prstGeom>
          <a:noFill/>
          <a:ln/>
        </p:spPr>
        <p:txBody>
          <a:bodyPr wrap="square" rtlCol="0" anchor="t"/>
          <a:lstStyle/>
          <a:p>
            <a:pPr marL="0" indent="0" algn="l">
              <a:lnSpc>
                <a:spcPts val="2000"/>
              </a:lnSpc>
              <a:buNone/>
            </a:pPr>
            <a:r>
              <a:rPr lang="en-US" sz="1500" dirty="0">
                <a:solidFill>
                  <a:srgbClr val="000000"/>
                </a:solidFill>
              </a:rPr>
              <a:t>Освоение внеземного пространства потребовало создания принципиально новых термостойких материалов, компактных вычислительных систем и надёжных источников энергии, которые вскоре нашли применение в обычной земной экономике.
Технологии спутниковой связи кардинально модернизировали глобальный обмен информацией, а аппараты дистанционного зондирования позволили метеорологам точнее прогнозировать погоду и оперативно отслеживать лесные пожары.
</a:t>
            </a:r>
            <a:endParaRPr lang="en-US" sz="1500" dirty="0"/>
          </a:p>
        </p:txBody>
      </p:sp>
      <p:sp>
        <p:nvSpPr>
          <p:cNvPr id="7" name="Text 3"/>
          <p:cNvSpPr/>
          <p:nvPr/>
        </p:nvSpPr>
        <p:spPr>
          <a:xfrm>
            <a:off x="315884" y="4416725"/>
            <a:ext cx="5020887" cy="2067202"/>
          </a:xfrm>
          <a:prstGeom prst="rect">
            <a:avLst/>
          </a:prstGeom>
          <a:noFill/>
          <a:ln/>
        </p:spPr>
        <p:txBody>
          <a:bodyPr wrap="square" rtlCol="0" anchor="t"/>
          <a:lstStyle/>
          <a:p>
            <a:pPr marL="0" indent="0" algn="l">
              <a:lnSpc>
                <a:spcPts val="2000"/>
              </a:lnSpc>
              <a:buNone/>
            </a:pPr>
            <a:r>
              <a:rPr lang="en-US" sz="1500" dirty="0">
                <a:solidFill>
                  <a:srgbClr val="000000"/>
                </a:solidFill>
              </a:rPr>
              <a:t>Внедрение этих передовых разработок в повседневную практику привело к существенному повышению общего уровня безопасности и улучшению качества жизни миллионов людей.
</a:t>
            </a:r>
            <a:endParaRPr lang="en-US" sz="15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Text 0"/>
          <p:cNvSpPr/>
          <p:nvPr/>
        </p:nvSpPr>
        <p:spPr>
          <a:xfrm>
            <a:off x="1271847" y="525780"/>
            <a:ext cx="10141527" cy="581891"/>
          </a:xfrm>
          <a:prstGeom prst="rect">
            <a:avLst/>
          </a:prstGeom>
          <a:noFill/>
          <a:ln/>
        </p:spPr>
        <p:txBody>
          <a:bodyPr wrap="square" rtlCol="0" anchor="t"/>
          <a:lstStyle/>
          <a:p>
            <a:pPr marL="0" indent="0" algn="l">
              <a:buNone/>
            </a:pPr>
            <a:r>
              <a:rPr lang="en-US" sz="2200" b="1" dirty="0">
                <a:solidFill>
                  <a:srgbClr val="000000"/>
                </a:solidFill>
              </a:rPr>
              <a:t>Многоразовая транспортная система</a:t>
            </a:r>
            <a:endParaRPr lang="en-US" sz="2200" dirty="0"/>
          </a:p>
        </p:txBody>
      </p:sp>
      <p:sp>
        <p:nvSpPr>
          <p:cNvPr id="4" name="Text 1"/>
          <p:cNvSpPr/>
          <p:nvPr/>
        </p:nvSpPr>
        <p:spPr>
          <a:xfrm>
            <a:off x="1271847" y="1554480"/>
            <a:ext cx="9035935" cy="1005840"/>
          </a:xfrm>
          <a:prstGeom prst="rect">
            <a:avLst/>
          </a:prstGeom>
          <a:noFill/>
          <a:ln/>
        </p:spPr>
        <p:txBody>
          <a:bodyPr wrap="square" rtlCol="0" anchor="t"/>
          <a:lstStyle/>
          <a:p>
            <a:pPr marL="0" indent="0" algn="l">
              <a:lnSpc>
                <a:spcPts val="2000"/>
              </a:lnSpc>
              <a:buNone/>
            </a:pPr>
            <a:r>
              <a:rPr lang="en-US" sz="1500" dirty="0">
                <a:solidFill>
                  <a:srgbClr val="000000"/>
                </a:solidFill>
              </a:rPr>
              <a:t>Финальным масштабным проектом советской космической программы стало создание сверхтяжёлой ракеты «Энергия» и многоразового орбитального корабля «Буран», обладавшего выдающимися аэродинамическими характеристиками.</a:t>
            </a:r>
            <a:endParaRPr lang="en-US" sz="1500" dirty="0"/>
          </a:p>
        </p:txBody>
      </p:sp>
      <p:sp>
        <p:nvSpPr>
          <p:cNvPr id="5" name="Shape 2"/>
          <p:cNvSpPr/>
          <p:nvPr/>
        </p:nvSpPr>
        <p:spPr>
          <a:xfrm>
            <a:off x="731520" y="1554480"/>
            <a:ext cx="498764" cy="498764"/>
          </a:xfrm>
          <a:prstGeom prst="arc">
            <a:avLst>
              <a:gd name="adj1" fmla="val 0"/>
              <a:gd name="adj2" fmla="val 21600000"/>
            </a:avLst>
          </a:prstGeom>
          <a:solidFill>
            <a:srgbClr val="7DB3EF"/>
          </a:solidFill>
          <a:ln/>
        </p:spPr>
      </p:sp>
      <p:sp>
        <p:nvSpPr>
          <p:cNvPr id="6" name="Text 3"/>
          <p:cNvSpPr/>
          <p:nvPr/>
        </p:nvSpPr>
        <p:spPr>
          <a:xfrm>
            <a:off x="731520" y="1512916"/>
            <a:ext cx="498764" cy="498764"/>
          </a:xfrm>
          <a:prstGeom prst="rect">
            <a:avLst/>
          </a:prstGeom>
          <a:noFill/>
          <a:ln/>
        </p:spPr>
        <p:txBody>
          <a:bodyPr wrap="square" rtlCol="0" anchor="ctr"/>
          <a:lstStyle/>
          <a:p>
            <a:pPr marL="0" indent="0" algn="ctr">
              <a:buNone/>
            </a:pPr>
            <a:r>
              <a:rPr lang="en-US" sz="3000" b="1" dirty="0">
                <a:solidFill>
                  <a:srgbClr val="FFFFFF"/>
                </a:solidFill>
              </a:rPr>
              <a:t>1</a:t>
            </a:r>
            <a:endParaRPr lang="en-US" sz="3000" dirty="0"/>
          </a:p>
        </p:txBody>
      </p:sp>
      <p:sp>
        <p:nvSpPr>
          <p:cNvPr id="7" name="Text 4"/>
          <p:cNvSpPr/>
          <p:nvPr/>
        </p:nvSpPr>
        <p:spPr>
          <a:xfrm>
            <a:off x="1271847" y="2784764"/>
            <a:ext cx="9168938" cy="1005840"/>
          </a:xfrm>
          <a:prstGeom prst="rect">
            <a:avLst/>
          </a:prstGeom>
          <a:noFill/>
          <a:ln/>
        </p:spPr>
        <p:txBody>
          <a:bodyPr wrap="square" rtlCol="0" anchor="t"/>
          <a:lstStyle/>
          <a:p>
            <a:pPr marL="0" indent="0" algn="l">
              <a:lnSpc>
                <a:spcPts val="2000"/>
              </a:lnSpc>
              <a:buNone/>
            </a:pPr>
            <a:r>
              <a:rPr lang="en-US" sz="1500" dirty="0">
                <a:solidFill>
                  <a:srgbClr val="000000"/>
                </a:solidFill>
              </a:rPr>
              <a:t>В отличие от американских челноков, этот сложнейший отечественный космоплан был оснащён передовой системой управления, позволившей ему совершить свой единственный орбитальный полёт полностью в беспилотном режиме.</a:t>
            </a:r>
            <a:endParaRPr lang="en-US" sz="1500" dirty="0"/>
          </a:p>
        </p:txBody>
      </p:sp>
      <p:sp>
        <p:nvSpPr>
          <p:cNvPr id="8" name="Shape 5"/>
          <p:cNvSpPr/>
          <p:nvPr/>
        </p:nvSpPr>
        <p:spPr>
          <a:xfrm>
            <a:off x="731520" y="2784764"/>
            <a:ext cx="498764" cy="498764"/>
          </a:xfrm>
          <a:prstGeom prst="arc">
            <a:avLst>
              <a:gd name="adj1" fmla="val 0"/>
              <a:gd name="adj2" fmla="val 21600000"/>
            </a:avLst>
          </a:prstGeom>
          <a:solidFill>
            <a:srgbClr val="7DB3EF"/>
          </a:solidFill>
          <a:ln/>
        </p:spPr>
      </p:sp>
      <p:sp>
        <p:nvSpPr>
          <p:cNvPr id="9" name="Text 6"/>
          <p:cNvSpPr/>
          <p:nvPr/>
        </p:nvSpPr>
        <p:spPr>
          <a:xfrm>
            <a:off x="731520" y="2743200"/>
            <a:ext cx="498764" cy="498764"/>
          </a:xfrm>
          <a:prstGeom prst="rect">
            <a:avLst/>
          </a:prstGeom>
          <a:noFill/>
          <a:ln/>
        </p:spPr>
        <p:txBody>
          <a:bodyPr wrap="square" rtlCol="0" anchor="ctr"/>
          <a:lstStyle/>
          <a:p>
            <a:pPr marL="0" indent="0" algn="ctr">
              <a:buNone/>
            </a:pPr>
            <a:r>
              <a:rPr lang="en-US" sz="3000" b="1" dirty="0">
                <a:solidFill>
                  <a:srgbClr val="FFFFFF"/>
                </a:solidFill>
              </a:rPr>
              <a:t>2</a:t>
            </a:r>
            <a:endParaRPr lang="en-US" sz="3000" dirty="0"/>
          </a:p>
        </p:txBody>
      </p:sp>
      <p:sp>
        <p:nvSpPr>
          <p:cNvPr id="10" name="Text 7"/>
          <p:cNvSpPr/>
          <p:nvPr/>
        </p:nvSpPr>
        <p:spPr>
          <a:xfrm>
            <a:off x="1271847" y="4081549"/>
            <a:ext cx="9035935" cy="1005840"/>
          </a:xfrm>
          <a:prstGeom prst="rect">
            <a:avLst/>
          </a:prstGeom>
          <a:noFill/>
          <a:ln/>
        </p:spPr>
        <p:txBody>
          <a:bodyPr wrap="square" rtlCol="0" anchor="t"/>
          <a:lstStyle/>
          <a:p>
            <a:pPr marL="0" indent="0" algn="l">
              <a:lnSpc>
                <a:spcPts val="2000"/>
              </a:lnSpc>
              <a:buNone/>
            </a:pPr>
            <a:r>
              <a:rPr lang="en-US" sz="1500" dirty="0">
                <a:solidFill>
                  <a:srgbClr val="000000"/>
                </a:solidFill>
              </a:rPr>
              <a:t>Безупречная автоматическая посадка этого тяжёлого ракетоплана на взлётно-посадочную полосу при сильнейшем боковом ветре стала абсолютным триумфом отечественной физики, высшей математики и кибернетики.</a:t>
            </a:r>
            <a:endParaRPr lang="en-US" sz="1500" dirty="0"/>
          </a:p>
        </p:txBody>
      </p:sp>
      <p:sp>
        <p:nvSpPr>
          <p:cNvPr id="11" name="Shape 8"/>
          <p:cNvSpPr/>
          <p:nvPr/>
        </p:nvSpPr>
        <p:spPr>
          <a:xfrm>
            <a:off x="731520" y="4081549"/>
            <a:ext cx="498764" cy="498764"/>
          </a:xfrm>
          <a:prstGeom prst="arc">
            <a:avLst>
              <a:gd name="adj1" fmla="val 0"/>
              <a:gd name="adj2" fmla="val 21600000"/>
            </a:avLst>
          </a:prstGeom>
          <a:solidFill>
            <a:srgbClr val="7DB3EF"/>
          </a:solidFill>
          <a:ln/>
        </p:spPr>
      </p:sp>
      <p:sp>
        <p:nvSpPr>
          <p:cNvPr id="12" name="Text 9"/>
          <p:cNvSpPr/>
          <p:nvPr/>
        </p:nvSpPr>
        <p:spPr>
          <a:xfrm>
            <a:off x="731520" y="4039985"/>
            <a:ext cx="498764" cy="498764"/>
          </a:xfrm>
          <a:prstGeom prst="rect">
            <a:avLst/>
          </a:prstGeom>
          <a:noFill/>
          <a:ln/>
        </p:spPr>
        <p:txBody>
          <a:bodyPr wrap="square" rtlCol="0" anchor="ctr"/>
          <a:lstStyle/>
          <a:p>
            <a:pPr marL="0" indent="0" algn="ctr">
              <a:buNone/>
            </a:pPr>
            <a:r>
              <a:rPr lang="en-US" sz="3000" b="1" dirty="0">
                <a:solidFill>
                  <a:srgbClr val="FFFFFF"/>
                </a:solidFill>
              </a:rPr>
              <a:t>3</a:t>
            </a:r>
            <a:endParaRPr lang="en-US" sz="3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498764" y="415636"/>
            <a:ext cx="3308465" cy="6051665"/>
          </a:xfrm>
          <a:prstGeom prst="rect">
            <a:avLst/>
          </a:prstGeom>
        </p:spPr>
      </p:pic>
      <p:sp>
        <p:nvSpPr>
          <p:cNvPr id="4" name="Text 0"/>
          <p:cNvSpPr/>
          <p:nvPr/>
        </p:nvSpPr>
        <p:spPr>
          <a:xfrm>
            <a:off x="4513811" y="6558742"/>
            <a:ext cx="7481455" cy="457200"/>
          </a:xfrm>
          <a:prstGeom prst="rect">
            <a:avLst/>
          </a:prstGeom>
          <a:noFill/>
          <a:ln/>
        </p:spPr>
        <p:txBody>
          <a:bodyPr wrap="square" rtlCol="0" anchor="t"/>
          <a:lstStyle/>
          <a:p>
            <a:pPr marL="0" indent="0" algn="l">
              <a:buNone/>
            </a:pPr>
            <a:endParaRPr lang="en-US" dirty="0"/>
          </a:p>
        </p:txBody>
      </p:sp>
      <p:sp>
        <p:nvSpPr>
          <p:cNvPr id="5" name="Text 1"/>
          <p:cNvSpPr/>
          <p:nvPr/>
        </p:nvSpPr>
        <p:spPr>
          <a:xfrm>
            <a:off x="4513811" y="417715"/>
            <a:ext cx="5985164" cy="581891"/>
          </a:xfrm>
          <a:prstGeom prst="rect">
            <a:avLst/>
          </a:prstGeom>
          <a:noFill/>
          <a:ln/>
        </p:spPr>
        <p:txBody>
          <a:bodyPr wrap="square" rtlCol="0" anchor="t"/>
          <a:lstStyle/>
          <a:p>
            <a:pPr marL="0" indent="0" algn="l">
              <a:buNone/>
            </a:pPr>
            <a:r>
              <a:rPr lang="en-US" sz="2200" b="1" dirty="0">
                <a:solidFill>
                  <a:srgbClr val="000000"/>
                </a:solidFill>
              </a:rPr>
              <a:t>Заключение</a:t>
            </a:r>
            <a:endParaRPr lang="en-US" sz="2200" dirty="0"/>
          </a:p>
        </p:txBody>
      </p:sp>
      <p:sp>
        <p:nvSpPr>
          <p:cNvPr id="6" name="Text 2"/>
          <p:cNvSpPr/>
          <p:nvPr/>
        </p:nvSpPr>
        <p:spPr>
          <a:xfrm>
            <a:off x="4513811" y="1213658"/>
            <a:ext cx="6191570" cy="2651760"/>
          </a:xfrm>
          <a:prstGeom prst="rect">
            <a:avLst/>
          </a:prstGeom>
          <a:noFill/>
          <a:ln/>
        </p:spPr>
        <p:txBody>
          <a:bodyPr wrap="square" rtlCol="0" anchor="t"/>
          <a:lstStyle/>
          <a:p>
            <a:pPr marL="0" indent="0" algn="l">
              <a:lnSpc>
                <a:spcPts val="2000"/>
              </a:lnSpc>
              <a:buNone/>
            </a:pPr>
            <a:r>
              <a:rPr lang="en-US" sz="1500" dirty="0">
                <a:solidFill>
                  <a:srgbClr val="000000"/>
                </a:solidFill>
              </a:rPr>
              <a:t>Детально анализируя историю советской космонавтики, можно с полной уверенностью утверждать, что достижения тех лет были обусловлены высочайшим уровнем школьного физико-математического образования и самоотверженным трудом инженеров.
</a:t>
            </a:r>
            <a:endParaRPr lang="ru-RU" sz="1500" dirty="0">
              <a:solidFill>
                <a:srgbClr val="000000"/>
              </a:solidFill>
            </a:endParaRPr>
          </a:p>
          <a:p>
            <a:pPr marL="0" indent="0" algn="l">
              <a:lnSpc>
                <a:spcPts val="2000"/>
              </a:lnSpc>
              <a:buNone/>
            </a:pPr>
            <a:r>
              <a:rPr lang="en-US" sz="1500" dirty="0">
                <a:solidFill>
                  <a:srgbClr val="000000"/>
                </a:solidFill>
              </a:rPr>
              <a:t>
Заложенная в те годы мощная индустриальная база не только обеспечила стране неоспоримый статус ведущей космической державы, но и стала надёжным фундаментом для реализации современных международных проектов.
</a:t>
            </a:r>
            <a:endParaRPr lang="en-US" sz="1500" dirty="0"/>
          </a:p>
        </p:txBody>
      </p:sp>
      <p:sp>
        <p:nvSpPr>
          <p:cNvPr id="7" name="Text 3"/>
          <p:cNvSpPr/>
          <p:nvPr/>
        </p:nvSpPr>
        <p:spPr>
          <a:xfrm>
            <a:off x="4513811" y="4172989"/>
            <a:ext cx="5818909" cy="1554480"/>
          </a:xfrm>
          <a:prstGeom prst="rect">
            <a:avLst/>
          </a:prstGeom>
          <a:noFill/>
          <a:ln/>
        </p:spPr>
        <p:txBody>
          <a:bodyPr wrap="square" rtlCol="0" anchor="t"/>
          <a:lstStyle/>
          <a:p>
            <a:pPr marL="0" indent="0" algn="l">
              <a:lnSpc>
                <a:spcPts val="2000"/>
              </a:lnSpc>
              <a:buNone/>
            </a:pPr>
            <a:r>
              <a:rPr lang="en-US" sz="1500" dirty="0">
                <a:solidFill>
                  <a:srgbClr val="000000"/>
                </a:solidFill>
              </a:rPr>
              <a:t>Изучение этого выдающегося исторического опыта продолжает вдохновлять новые поколения молодых исследователей на разработку технологий, способных ещё больше расширить границы человеческого присутствия в бескрайней Вселенной.</a:t>
            </a:r>
            <a:endParaRPr lang="en-US"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Text 0"/>
          <p:cNvSpPr/>
          <p:nvPr/>
        </p:nvSpPr>
        <p:spPr>
          <a:xfrm>
            <a:off x="1271847" y="750224"/>
            <a:ext cx="10141527" cy="581886"/>
          </a:xfrm>
          <a:prstGeom prst="rect">
            <a:avLst/>
          </a:prstGeom>
          <a:noFill/>
          <a:ln/>
        </p:spPr>
        <p:txBody>
          <a:bodyPr wrap="square" rtlCol="0" anchor="t"/>
          <a:lstStyle/>
          <a:p>
            <a:pPr marL="0" indent="0" algn="l">
              <a:buNone/>
            </a:pPr>
            <a:r>
              <a:rPr lang="en-US" sz="2200" b="1" dirty="0">
                <a:solidFill>
                  <a:srgbClr val="000000"/>
                </a:solidFill>
              </a:rPr>
              <a:t>Теоретические основы космонавтики</a:t>
            </a:r>
            <a:endParaRPr lang="en-US" sz="2200" dirty="0"/>
          </a:p>
        </p:txBody>
      </p:sp>
      <p:sp>
        <p:nvSpPr>
          <p:cNvPr id="4" name="Text 1"/>
          <p:cNvSpPr/>
          <p:nvPr/>
        </p:nvSpPr>
        <p:spPr>
          <a:xfrm>
            <a:off x="1271847" y="1729047"/>
            <a:ext cx="9975273" cy="1005840"/>
          </a:xfrm>
          <a:prstGeom prst="rect">
            <a:avLst/>
          </a:prstGeom>
          <a:noFill/>
          <a:ln/>
        </p:spPr>
        <p:txBody>
          <a:bodyPr wrap="square" rtlCol="0" anchor="t"/>
          <a:lstStyle/>
          <a:p>
            <a:pPr marL="0" indent="0" algn="l">
              <a:lnSpc>
                <a:spcPts val="2000"/>
              </a:lnSpc>
              <a:buNone/>
            </a:pPr>
            <a:r>
              <a:rPr lang="en-US" sz="1500" dirty="0">
                <a:solidFill>
                  <a:srgbClr val="000000"/>
                </a:solidFill>
              </a:rPr>
              <a:t>Фундамент практического освоения внеземного пространства был заложен выдающимся русским учёным Константином Циолковским, который впервые математически обосновал возможность использования реактивного движения для полётов в абсолютном вакууме.</a:t>
            </a:r>
            <a:endParaRPr lang="en-US" sz="1500" dirty="0"/>
          </a:p>
        </p:txBody>
      </p:sp>
      <p:sp>
        <p:nvSpPr>
          <p:cNvPr id="5" name="Text 2"/>
          <p:cNvSpPr/>
          <p:nvPr/>
        </p:nvSpPr>
        <p:spPr>
          <a:xfrm>
            <a:off x="1271847" y="2892829"/>
            <a:ext cx="9975273" cy="2377440"/>
          </a:xfrm>
          <a:prstGeom prst="rect">
            <a:avLst/>
          </a:prstGeom>
          <a:noFill/>
          <a:ln/>
        </p:spPr>
        <p:txBody>
          <a:bodyPr wrap="square" rtlCol="0" anchor="t"/>
          <a:lstStyle/>
          <a:p>
            <a:pPr marL="0" indent="0" algn="l">
              <a:lnSpc>
                <a:spcPts val="2000"/>
              </a:lnSpc>
              <a:buNone/>
            </a:pPr>
            <a:r>
              <a:rPr lang="en-US" sz="1500" dirty="0">
                <a:solidFill>
                  <a:srgbClr val="000000"/>
                </a:solidFill>
              </a:rPr>
              <a:t>Выведенная им знаменитая формула наглядно продемонстрировала строгую физическую зависимость между массой сжигаемого топлива, скоростью истечения газов и конечной скоростью самого космического аппарата.
Эти блестящие теоретические выкладки, опередившие своё время на десятилетия, впоследствии послужили главной опорой для советских инженеров при проектировании сложных многоступенчатых систем. 
</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498764" y="415636"/>
            <a:ext cx="3308465" cy="6051665"/>
          </a:xfrm>
          <a:prstGeom prst="rect">
            <a:avLst/>
          </a:prstGeom>
        </p:spPr>
      </p:pic>
      <p:sp>
        <p:nvSpPr>
          <p:cNvPr id="4" name="Text 0"/>
          <p:cNvSpPr/>
          <p:nvPr/>
        </p:nvSpPr>
        <p:spPr>
          <a:xfrm>
            <a:off x="4513811" y="6392487"/>
            <a:ext cx="7481455" cy="457200"/>
          </a:xfrm>
          <a:prstGeom prst="rect">
            <a:avLst/>
          </a:prstGeom>
          <a:noFill/>
          <a:ln/>
        </p:spPr>
        <p:txBody>
          <a:bodyPr wrap="square" rtlCol="0" anchor="t"/>
          <a:lstStyle/>
          <a:p>
            <a:pPr marL="0" indent="0" algn="l">
              <a:buNone/>
            </a:pPr>
            <a:endParaRPr lang="en-US" dirty="0"/>
          </a:p>
        </p:txBody>
      </p:sp>
      <p:sp>
        <p:nvSpPr>
          <p:cNvPr id="5" name="Text 1"/>
          <p:cNvSpPr/>
          <p:nvPr/>
        </p:nvSpPr>
        <p:spPr>
          <a:xfrm>
            <a:off x="4513811" y="500842"/>
            <a:ext cx="5985164" cy="581886"/>
          </a:xfrm>
          <a:prstGeom prst="rect">
            <a:avLst/>
          </a:prstGeom>
          <a:noFill/>
          <a:ln/>
        </p:spPr>
        <p:txBody>
          <a:bodyPr wrap="square" rtlCol="0" anchor="t"/>
          <a:lstStyle/>
          <a:p>
            <a:pPr marL="0" indent="0" algn="l">
              <a:buNone/>
            </a:pPr>
            <a:r>
              <a:rPr lang="en-US" sz="2200" b="1" dirty="0">
                <a:solidFill>
                  <a:srgbClr val="000000"/>
                </a:solidFill>
              </a:rPr>
              <a:t>Создание баллистических ракет</a:t>
            </a:r>
            <a:endParaRPr lang="en-US" sz="2200" dirty="0"/>
          </a:p>
        </p:txBody>
      </p:sp>
      <p:sp>
        <p:nvSpPr>
          <p:cNvPr id="6" name="Text 2"/>
          <p:cNvSpPr/>
          <p:nvPr/>
        </p:nvSpPr>
        <p:spPr>
          <a:xfrm>
            <a:off x="4530436" y="1321724"/>
            <a:ext cx="7148945" cy="1005840"/>
          </a:xfrm>
          <a:prstGeom prst="rect">
            <a:avLst/>
          </a:prstGeom>
          <a:noFill/>
          <a:ln/>
        </p:spPr>
        <p:txBody>
          <a:bodyPr wrap="square" rtlCol="0" anchor="t"/>
          <a:lstStyle/>
          <a:p>
            <a:pPr marL="0" indent="0" algn="l">
              <a:lnSpc>
                <a:spcPts val="2000"/>
              </a:lnSpc>
              <a:buNone/>
            </a:pPr>
            <a:r>
              <a:rPr lang="en-US" sz="1500" dirty="0">
                <a:solidFill>
                  <a:srgbClr val="000000"/>
                </a:solidFill>
              </a:rPr>
              <a:t>Переход от смелых математических теорий к суровой инженерной практике осуществился под руководством главного конструктора Сергея Королёва.</a:t>
            </a:r>
            <a:endParaRPr lang="en-US" sz="1500" dirty="0"/>
          </a:p>
        </p:txBody>
      </p:sp>
      <p:sp>
        <p:nvSpPr>
          <p:cNvPr id="7" name="Text 3"/>
          <p:cNvSpPr/>
          <p:nvPr/>
        </p:nvSpPr>
        <p:spPr>
          <a:xfrm>
            <a:off x="4513811" y="2643447"/>
            <a:ext cx="6492240" cy="2926080"/>
          </a:xfrm>
          <a:prstGeom prst="rect">
            <a:avLst/>
          </a:prstGeom>
          <a:noFill/>
          <a:ln/>
        </p:spPr>
        <p:txBody>
          <a:bodyPr wrap="square" rtlCol="0" anchor="t"/>
          <a:lstStyle/>
          <a:p>
            <a:pPr marL="0" indent="0" algn="l">
              <a:lnSpc>
                <a:spcPts val="2000"/>
              </a:lnSpc>
              <a:buNone/>
            </a:pPr>
            <a:r>
              <a:rPr lang="en-US" sz="1500" dirty="0">
                <a:solidFill>
                  <a:srgbClr val="000000"/>
                </a:solidFill>
              </a:rPr>
              <a:t>Венцом этой колоссальной работы стала межконтинентальная баллистическая ракета Р-7, чья конструкция позволяла преодолеть земную гравитацию и достичь первой космической скорости, составляющей около восьми километров в секунду.
Именно этот надёжный мощный носитель, изначально разрабатываемый для сугубо военных целей, открыл человечеству прямой путь к масштабному мирному исследованию околоземной орбиты. 
</a:t>
            </a:r>
            <a:endParaRPr lang="en-US" sz="15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Text 0"/>
          <p:cNvSpPr/>
          <p:nvPr/>
        </p:nvSpPr>
        <p:spPr>
          <a:xfrm>
            <a:off x="1271847" y="750224"/>
            <a:ext cx="10141527" cy="581892"/>
          </a:xfrm>
          <a:prstGeom prst="rect">
            <a:avLst/>
          </a:prstGeom>
          <a:noFill/>
          <a:ln/>
        </p:spPr>
        <p:txBody>
          <a:bodyPr wrap="square" rtlCol="0" anchor="t"/>
          <a:lstStyle/>
          <a:p>
            <a:pPr marL="0" indent="0" algn="l">
              <a:buNone/>
            </a:pPr>
            <a:r>
              <a:rPr lang="en-US" sz="2200" b="1" dirty="0">
                <a:solidFill>
                  <a:srgbClr val="000000"/>
                </a:solidFill>
              </a:rPr>
              <a:t>Первый искусственный спутник Земли</a:t>
            </a:r>
            <a:endParaRPr lang="en-US" sz="2200" dirty="0"/>
          </a:p>
        </p:txBody>
      </p:sp>
      <p:sp>
        <p:nvSpPr>
          <p:cNvPr id="4" name="Text 1"/>
          <p:cNvSpPr/>
          <p:nvPr/>
        </p:nvSpPr>
        <p:spPr>
          <a:xfrm>
            <a:off x="1271848" y="1785668"/>
            <a:ext cx="9399028" cy="776377"/>
          </a:xfrm>
          <a:prstGeom prst="rect">
            <a:avLst/>
          </a:prstGeom>
          <a:noFill/>
          <a:ln/>
        </p:spPr>
        <p:txBody>
          <a:bodyPr wrap="square" rtlCol="0" anchor="t"/>
          <a:lstStyle/>
          <a:p>
            <a:pPr marL="0" indent="0" algn="l">
              <a:lnSpc>
                <a:spcPts val="2000"/>
              </a:lnSpc>
              <a:buNone/>
            </a:pPr>
            <a:r>
              <a:rPr lang="en-US" sz="1500" dirty="0">
                <a:solidFill>
                  <a:srgbClr val="000000"/>
                </a:solidFill>
              </a:rPr>
              <a:t>4 октября 1957 года отечественная наука одержала историческую победу, успешно выведя на орбиту простейший космический аппарат, представлявший собой небольшую алюминиевую сферу.</a:t>
            </a:r>
            <a:endParaRPr lang="en-US" sz="1500" dirty="0"/>
          </a:p>
        </p:txBody>
      </p:sp>
      <p:sp>
        <p:nvSpPr>
          <p:cNvPr id="5" name="Text 2"/>
          <p:cNvSpPr/>
          <p:nvPr/>
        </p:nvSpPr>
        <p:spPr>
          <a:xfrm>
            <a:off x="1271846" y="2863970"/>
            <a:ext cx="9209247" cy="2755434"/>
          </a:xfrm>
          <a:prstGeom prst="rect">
            <a:avLst/>
          </a:prstGeom>
          <a:noFill/>
          <a:ln/>
        </p:spPr>
        <p:txBody>
          <a:bodyPr wrap="square" rtlCol="0" anchor="t"/>
          <a:lstStyle/>
          <a:p>
            <a:pPr marL="0" indent="0" algn="l">
              <a:lnSpc>
                <a:spcPts val="2000"/>
              </a:lnSpc>
              <a:buNone/>
            </a:pPr>
            <a:r>
              <a:rPr lang="en-US" sz="1500" dirty="0">
                <a:solidFill>
                  <a:srgbClr val="000000"/>
                </a:solidFill>
              </a:rPr>
              <a:t>Радиопередатчики этого устройства непрерывно излучали сигналы на двух частотах, что позволило астрономам всего мира детально изучить свойства прохождения радиоволн через плотные слои ионосферы.
Этот эпохальный запуск неопровержимо подтвердил правильность сложных баллистических расчётов и ознаменовал фактическое начало совершенно новой эры в истории освоения околоземного пространства. 
</a:t>
            </a:r>
            <a:endParaRPr lang="en-US" sz="1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457200" y="523702"/>
            <a:ext cx="4680065" cy="6051665"/>
          </a:xfrm>
          <a:prstGeom prst="rect">
            <a:avLst/>
          </a:prstGeom>
        </p:spPr>
      </p:pic>
      <p:sp>
        <p:nvSpPr>
          <p:cNvPr id="4" name="Text 0"/>
          <p:cNvSpPr/>
          <p:nvPr/>
        </p:nvSpPr>
        <p:spPr>
          <a:xfrm>
            <a:off x="5636029" y="6143105"/>
            <a:ext cx="7481455" cy="457200"/>
          </a:xfrm>
          <a:prstGeom prst="rect">
            <a:avLst/>
          </a:prstGeom>
          <a:noFill/>
          <a:ln/>
        </p:spPr>
        <p:txBody>
          <a:bodyPr wrap="square" rtlCol="0" anchor="t"/>
          <a:lstStyle/>
          <a:p>
            <a:pPr marL="0" indent="0" algn="l">
              <a:buNone/>
            </a:pPr>
            <a:endParaRPr lang="en-US" dirty="0"/>
          </a:p>
        </p:txBody>
      </p:sp>
      <p:sp>
        <p:nvSpPr>
          <p:cNvPr id="5" name="Text 1"/>
          <p:cNvSpPr/>
          <p:nvPr/>
        </p:nvSpPr>
        <p:spPr>
          <a:xfrm>
            <a:off x="5627716" y="854015"/>
            <a:ext cx="4327167" cy="877114"/>
          </a:xfrm>
          <a:prstGeom prst="rect">
            <a:avLst/>
          </a:prstGeom>
          <a:noFill/>
          <a:ln/>
        </p:spPr>
        <p:txBody>
          <a:bodyPr wrap="square" rtlCol="0" anchor="t"/>
          <a:lstStyle/>
          <a:p>
            <a:pPr marL="0" indent="0" algn="l">
              <a:buNone/>
            </a:pPr>
            <a:r>
              <a:rPr lang="en-US" sz="2200" b="1" dirty="0">
                <a:solidFill>
                  <a:srgbClr val="000000"/>
                </a:solidFill>
              </a:rPr>
              <a:t>Биологические исследования на орбите</a:t>
            </a:r>
            <a:r>
              <a:rPr lang="en-US" sz="2200" dirty="0">
                <a:solidFill>
                  <a:srgbClr val="000000"/>
                </a:solidFill>
              </a:rPr>
              <a:t>
</a:t>
            </a:r>
            <a:endParaRPr lang="en-US" sz="2200" dirty="0"/>
          </a:p>
        </p:txBody>
      </p:sp>
      <p:sp>
        <p:nvSpPr>
          <p:cNvPr id="6" name="Text 2"/>
          <p:cNvSpPr/>
          <p:nvPr/>
        </p:nvSpPr>
        <p:spPr>
          <a:xfrm>
            <a:off x="5636029" y="1731129"/>
            <a:ext cx="6267796" cy="4137656"/>
          </a:xfrm>
          <a:prstGeom prst="rect">
            <a:avLst/>
          </a:prstGeom>
          <a:noFill/>
          <a:ln/>
        </p:spPr>
        <p:txBody>
          <a:bodyPr wrap="square" rtlCol="0" anchor="t"/>
          <a:lstStyle/>
          <a:p>
            <a:pPr marL="0" indent="0" algn="l">
              <a:lnSpc>
                <a:spcPts val="2000"/>
              </a:lnSpc>
              <a:buNone/>
            </a:pPr>
            <a:r>
              <a:rPr lang="en-US" sz="1500" dirty="0">
                <a:solidFill>
                  <a:srgbClr val="000000"/>
                </a:solidFill>
              </a:rPr>
              <a:t>Прежде чем отправить за пределы атмосферы человека, учёным требовалось выяснить степень влияния невесомости и жёсткой космической радиации на живые организмы, для чего была развёрнута программа биологических испытаний.
</a:t>
            </a:r>
            <a:endParaRPr lang="ru-RU" sz="1500" dirty="0">
              <a:solidFill>
                <a:srgbClr val="000000"/>
              </a:solidFill>
            </a:endParaRPr>
          </a:p>
          <a:p>
            <a:pPr marL="0" indent="0" algn="l">
              <a:lnSpc>
                <a:spcPts val="2000"/>
              </a:lnSpc>
              <a:buNone/>
            </a:pPr>
            <a:r>
              <a:rPr lang="en-US" sz="1500" dirty="0">
                <a:solidFill>
                  <a:srgbClr val="000000"/>
                </a:solidFill>
              </a:rPr>
              <a:t>
Запуски аппаратов с собаками, из которых наибольшую мировую известность получили Белка и Стрелка, помогли медикам собрать бесценные данные о работе сердечно-сосудистой системы в условиях микрогравитации.
</a:t>
            </a:r>
            <a:endParaRPr lang="ru-RU" sz="1500" dirty="0">
              <a:solidFill>
                <a:srgbClr val="000000"/>
              </a:solidFill>
            </a:endParaRPr>
          </a:p>
          <a:p>
            <a:pPr marL="0" indent="0" algn="l">
              <a:lnSpc>
                <a:spcPts val="2000"/>
              </a:lnSpc>
              <a:buNone/>
            </a:pPr>
            <a:r>
              <a:rPr lang="en-US" sz="1500" dirty="0">
                <a:solidFill>
                  <a:srgbClr val="000000"/>
                </a:solidFill>
              </a:rPr>
              <a:t>
Успешное возвращение четвероногих испытателей обратно на </a:t>
            </a:r>
            <a:r>
              <a:rPr lang="en-US" sz="1500" dirty="0" err="1">
                <a:solidFill>
                  <a:srgbClr val="000000"/>
                </a:solidFill>
              </a:rPr>
              <a:t>Землю</a:t>
            </a:r>
            <a:r>
              <a:rPr lang="en-US" sz="1500" dirty="0">
                <a:solidFill>
                  <a:srgbClr val="000000"/>
                </a:solidFill>
              </a:rPr>
              <a:t> </a:t>
            </a:r>
            <a:r>
              <a:rPr lang="en-US" sz="1500" dirty="0" err="1">
                <a:solidFill>
                  <a:srgbClr val="000000"/>
                </a:solidFill>
              </a:rPr>
              <a:t>доказало</a:t>
            </a:r>
            <a:r>
              <a:rPr lang="en-US" sz="1500" dirty="0">
                <a:solidFill>
                  <a:srgbClr val="000000"/>
                </a:solidFill>
              </a:rPr>
              <a:t>, </a:t>
            </a:r>
            <a:r>
              <a:rPr lang="en-US" sz="1500" dirty="0" err="1">
                <a:solidFill>
                  <a:srgbClr val="000000"/>
                </a:solidFill>
              </a:rPr>
              <a:t>что</a:t>
            </a:r>
            <a:r>
              <a:rPr lang="en-US" sz="1500" dirty="0">
                <a:solidFill>
                  <a:srgbClr val="000000"/>
                </a:solidFill>
              </a:rPr>
              <a:t> </a:t>
            </a:r>
            <a:r>
              <a:rPr lang="ru-RU" sz="1500" dirty="0">
                <a:solidFill>
                  <a:srgbClr val="000000"/>
                </a:solidFill>
              </a:rPr>
              <a:t>космонавты</a:t>
            </a:r>
            <a:r>
              <a:rPr lang="en-US" sz="1500" dirty="0">
                <a:solidFill>
                  <a:srgbClr val="000000"/>
                </a:solidFill>
              </a:rPr>
              <a:t> способны благополучно переносить огромные перегрузки при старте и </a:t>
            </a:r>
            <a:r>
              <a:rPr lang="en-US" sz="1500" dirty="0" err="1">
                <a:solidFill>
                  <a:srgbClr val="000000"/>
                </a:solidFill>
              </a:rPr>
              <a:t>торможении</a:t>
            </a:r>
            <a:r>
              <a:rPr lang="en-US" sz="1500" dirty="0">
                <a:solidFill>
                  <a:srgbClr val="000000"/>
                </a:solidFill>
              </a:rPr>
              <a:t>.
</a:t>
            </a:r>
            <a:endParaRPr lang="en-US" sz="15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Text 0"/>
          <p:cNvSpPr/>
          <p:nvPr/>
        </p:nvSpPr>
        <p:spPr>
          <a:xfrm>
            <a:off x="1271847" y="750224"/>
            <a:ext cx="10141527" cy="581892"/>
          </a:xfrm>
          <a:prstGeom prst="rect">
            <a:avLst/>
          </a:prstGeom>
          <a:noFill/>
          <a:ln/>
        </p:spPr>
        <p:txBody>
          <a:bodyPr wrap="square" rtlCol="0" anchor="t"/>
          <a:lstStyle/>
          <a:p>
            <a:pPr marL="0" indent="0" algn="l">
              <a:buNone/>
            </a:pPr>
            <a:r>
              <a:rPr lang="en-US" sz="2200" b="1" dirty="0">
                <a:solidFill>
                  <a:srgbClr val="000000"/>
                </a:solidFill>
              </a:rPr>
              <a:t>Первый полёт человека</a:t>
            </a:r>
            <a:endParaRPr lang="en-US" sz="2200" dirty="0"/>
          </a:p>
        </p:txBody>
      </p:sp>
      <p:sp>
        <p:nvSpPr>
          <p:cNvPr id="4" name="Text 1"/>
          <p:cNvSpPr/>
          <p:nvPr/>
        </p:nvSpPr>
        <p:spPr>
          <a:xfrm>
            <a:off x="1271847" y="1620982"/>
            <a:ext cx="8079187" cy="2103120"/>
          </a:xfrm>
          <a:prstGeom prst="rect">
            <a:avLst/>
          </a:prstGeom>
          <a:noFill/>
          <a:ln/>
        </p:spPr>
        <p:txBody>
          <a:bodyPr wrap="square" rtlCol="0" anchor="t"/>
          <a:lstStyle/>
          <a:p>
            <a:pPr marL="0" indent="0" algn="l">
              <a:lnSpc>
                <a:spcPts val="2000"/>
              </a:lnSpc>
              <a:buNone/>
            </a:pPr>
            <a:r>
              <a:rPr lang="en-US" sz="1500" dirty="0">
                <a:solidFill>
                  <a:srgbClr val="000000"/>
                </a:solidFill>
              </a:rPr>
              <a:t>12 апреля 1961 года Юрий Гагарин на корабле «Восток-один» совершил виток вокруг нашей планеты, навсегда вписав своё имя в мировую историю космонавтики.
Во время этого легендарного полёта, длившегося 108 минут, космонавт поддерживал непрерывную радиосвязь с Центром управления, вёл визуальные наблюдения за горизонтом и контролировал работу бортовых приборов. 
</a:t>
            </a:r>
            <a:endParaRPr lang="en-US" sz="1500" dirty="0"/>
          </a:p>
        </p:txBody>
      </p:sp>
      <p:sp>
        <p:nvSpPr>
          <p:cNvPr id="5" name="Text 2"/>
          <p:cNvSpPr/>
          <p:nvPr/>
        </p:nvSpPr>
        <p:spPr>
          <a:xfrm>
            <a:off x="1271848" y="4073236"/>
            <a:ext cx="8191330" cy="1005840"/>
          </a:xfrm>
          <a:prstGeom prst="rect">
            <a:avLst/>
          </a:prstGeom>
          <a:noFill/>
          <a:ln/>
        </p:spPr>
        <p:txBody>
          <a:bodyPr wrap="square" rtlCol="0" anchor="t"/>
          <a:lstStyle/>
          <a:p>
            <a:pPr marL="0" indent="0" algn="l">
              <a:lnSpc>
                <a:spcPts val="2000"/>
              </a:lnSpc>
              <a:buNone/>
            </a:pPr>
            <a:r>
              <a:rPr lang="en-US" sz="1500" dirty="0">
                <a:solidFill>
                  <a:srgbClr val="000000"/>
                </a:solidFill>
              </a:rPr>
              <a:t>Этот невероятный прорыв доказал принципиальную возможность полноценной жизнедеятельности человеческого организма в агрессивной безвоздушной среде, открыв реальные перспективы для организации длительных пилотируемых экспедиций.</a:t>
            </a:r>
            <a:endParaRPr lang="en-US" sz="15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498764" y="415636"/>
            <a:ext cx="3308465" cy="6051665"/>
          </a:xfrm>
          <a:prstGeom prst="rect">
            <a:avLst/>
          </a:prstGeom>
        </p:spPr>
      </p:pic>
      <p:sp>
        <p:nvSpPr>
          <p:cNvPr id="4" name="Text 0"/>
          <p:cNvSpPr/>
          <p:nvPr/>
        </p:nvSpPr>
        <p:spPr>
          <a:xfrm>
            <a:off x="4513811" y="6558742"/>
            <a:ext cx="7481455" cy="457200"/>
          </a:xfrm>
          <a:prstGeom prst="rect">
            <a:avLst/>
          </a:prstGeom>
          <a:noFill/>
          <a:ln/>
        </p:spPr>
        <p:txBody>
          <a:bodyPr wrap="square" rtlCol="0" anchor="t"/>
          <a:lstStyle/>
          <a:p>
            <a:pPr marL="0" indent="0" algn="l">
              <a:buNone/>
            </a:pPr>
            <a:endParaRPr lang="en-US" dirty="0"/>
          </a:p>
        </p:txBody>
      </p:sp>
      <p:sp>
        <p:nvSpPr>
          <p:cNvPr id="5" name="Text 1"/>
          <p:cNvSpPr/>
          <p:nvPr/>
        </p:nvSpPr>
        <p:spPr>
          <a:xfrm>
            <a:off x="4513811" y="542407"/>
            <a:ext cx="5985164" cy="673918"/>
          </a:xfrm>
          <a:prstGeom prst="rect">
            <a:avLst/>
          </a:prstGeom>
          <a:noFill/>
          <a:ln/>
        </p:spPr>
        <p:txBody>
          <a:bodyPr wrap="square" rtlCol="0" anchor="t"/>
          <a:lstStyle/>
          <a:p>
            <a:pPr marL="0" indent="0" algn="l">
              <a:buNone/>
            </a:pPr>
            <a:r>
              <a:rPr lang="en-US" sz="2200" b="1" dirty="0">
                <a:solidFill>
                  <a:srgbClr val="000000"/>
                </a:solidFill>
              </a:rPr>
              <a:t>Физика орбитального полёта</a:t>
            </a:r>
            <a:endParaRPr lang="en-US" sz="2200" dirty="0"/>
          </a:p>
        </p:txBody>
      </p:sp>
      <p:sp>
        <p:nvSpPr>
          <p:cNvPr id="6" name="Text 2"/>
          <p:cNvSpPr/>
          <p:nvPr/>
        </p:nvSpPr>
        <p:spPr>
          <a:xfrm>
            <a:off x="4513810" y="1639020"/>
            <a:ext cx="5985163" cy="3207300"/>
          </a:xfrm>
          <a:prstGeom prst="rect">
            <a:avLst/>
          </a:prstGeom>
          <a:noFill/>
          <a:ln/>
        </p:spPr>
        <p:txBody>
          <a:bodyPr wrap="square" rtlCol="0" anchor="t"/>
          <a:lstStyle/>
          <a:p>
            <a:pPr marL="0" indent="0" algn="l">
              <a:lnSpc>
                <a:spcPts val="2000"/>
              </a:lnSpc>
              <a:buNone/>
            </a:pPr>
            <a:r>
              <a:rPr lang="en-US" sz="1500" dirty="0">
                <a:solidFill>
                  <a:srgbClr val="000000"/>
                </a:solidFill>
              </a:rPr>
              <a:t>С точки зрения классической ньютоновской механики, орбитальный полёт представляет собой непрерывное свободное падение аппарата, при котором огромная центробежная сила полностью уравновешивает гравитационное </a:t>
            </a:r>
            <a:r>
              <a:rPr lang="en-US" sz="1500" dirty="0" err="1">
                <a:solidFill>
                  <a:srgbClr val="000000"/>
                </a:solidFill>
              </a:rPr>
              <a:t>притяжение</a:t>
            </a:r>
            <a:r>
              <a:rPr lang="en-US" sz="1500" dirty="0">
                <a:solidFill>
                  <a:srgbClr val="000000"/>
                </a:solidFill>
              </a:rPr>
              <a:t> </a:t>
            </a:r>
            <a:r>
              <a:rPr lang="en-US" sz="1500" dirty="0" err="1">
                <a:solidFill>
                  <a:srgbClr val="000000"/>
                </a:solidFill>
              </a:rPr>
              <a:t>планеты</a:t>
            </a:r>
            <a:r>
              <a:rPr lang="ru-RU" sz="1500" dirty="0">
                <a:solidFill>
                  <a:srgbClr val="000000"/>
                </a:solidFill>
              </a:rPr>
              <a:t>.</a:t>
            </a:r>
            <a:r>
              <a:rPr lang="en-US" sz="1500" dirty="0">
                <a:solidFill>
                  <a:srgbClr val="000000"/>
                </a:solidFill>
              </a:rPr>
              <a:t>
Именно это идеальное динамическое равновесие создаёт внутри летящего корабля эффект невесомости, из-за которого привычные земные явления, включая конвекцию жидкостей или горение пламени, протекают по совершенно иным </a:t>
            </a:r>
            <a:r>
              <a:rPr lang="en-US" sz="1500" dirty="0" err="1">
                <a:solidFill>
                  <a:srgbClr val="000000"/>
                </a:solidFill>
              </a:rPr>
              <a:t>законам</a:t>
            </a:r>
            <a:r>
              <a:rPr lang="en-US" sz="1500" dirty="0">
                <a:solidFill>
                  <a:srgbClr val="000000"/>
                </a:solidFill>
              </a:rPr>
              <a:t>.
</a:t>
            </a:r>
            <a:endParaRPr lang="en-US" sz="1500" dirty="0"/>
          </a:p>
        </p:txBody>
      </p:sp>
      <p:sp>
        <p:nvSpPr>
          <p:cNvPr id="7" name="Text 3"/>
          <p:cNvSpPr/>
          <p:nvPr/>
        </p:nvSpPr>
        <p:spPr>
          <a:xfrm>
            <a:off x="4513811" y="5120640"/>
            <a:ext cx="5818909" cy="457200"/>
          </a:xfrm>
          <a:prstGeom prst="rect">
            <a:avLst/>
          </a:prstGeom>
          <a:noFill/>
          <a:ln/>
        </p:spPr>
        <p:txBody>
          <a:bodyPr wrap="square" rtlCol="0" anchor="t"/>
          <a:lstStyle/>
          <a:p>
            <a:pPr marL="0" indent="0" algn="l">
              <a:lnSpc>
                <a:spcPts val="2000"/>
              </a:lnSpc>
              <a:buNone/>
            </a:pPr>
            <a:r>
              <a:rPr lang="en-US" sz="1500" dirty="0">
                <a:solidFill>
                  <a:srgbClr val="000000"/>
                </a:solidFill>
              </a:rPr>
              <a:t>
</a:t>
            </a:r>
            <a:endParaRPr lang="en-US" sz="15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Text 0"/>
          <p:cNvSpPr/>
          <p:nvPr/>
        </p:nvSpPr>
        <p:spPr>
          <a:xfrm>
            <a:off x="1271847" y="326275"/>
            <a:ext cx="10141527" cy="581892"/>
          </a:xfrm>
          <a:prstGeom prst="rect">
            <a:avLst/>
          </a:prstGeom>
          <a:noFill/>
          <a:ln/>
        </p:spPr>
        <p:txBody>
          <a:bodyPr wrap="square" rtlCol="0" anchor="t"/>
          <a:lstStyle/>
          <a:p>
            <a:pPr marL="0" indent="0" algn="l">
              <a:buNone/>
            </a:pPr>
            <a:r>
              <a:rPr lang="en-US" sz="2200" b="1" dirty="0">
                <a:solidFill>
                  <a:srgbClr val="000000"/>
                </a:solidFill>
              </a:rPr>
              <a:t>Женщины в космонавтике</a:t>
            </a:r>
            <a:endParaRPr lang="en-US" sz="2200" dirty="0"/>
          </a:p>
        </p:txBody>
      </p:sp>
      <p:sp>
        <p:nvSpPr>
          <p:cNvPr id="4" name="Text 1"/>
          <p:cNvSpPr/>
          <p:nvPr/>
        </p:nvSpPr>
        <p:spPr>
          <a:xfrm>
            <a:off x="1271847" y="1388225"/>
            <a:ext cx="8636924" cy="1005840"/>
          </a:xfrm>
          <a:prstGeom prst="rect">
            <a:avLst/>
          </a:prstGeom>
          <a:noFill/>
          <a:ln/>
        </p:spPr>
        <p:txBody>
          <a:bodyPr wrap="square" rtlCol="0" anchor="t"/>
          <a:lstStyle/>
          <a:p>
            <a:pPr marL="0" indent="0" algn="l">
              <a:lnSpc>
                <a:spcPts val="2000"/>
              </a:lnSpc>
              <a:buNone/>
            </a:pPr>
            <a:r>
              <a:rPr lang="en-US" sz="1500" dirty="0">
                <a:solidFill>
                  <a:srgbClr val="000000"/>
                </a:solidFill>
              </a:rPr>
              <a:t>Советская программа освоения околоземного пространства отличалась крайне прогрессивным подходом, что ярко подтвердилось полётом Валентины Терешковой летом 1963 года.</a:t>
            </a:r>
            <a:endParaRPr lang="en-US" sz="1500" dirty="0"/>
          </a:p>
        </p:txBody>
      </p:sp>
      <p:sp>
        <p:nvSpPr>
          <p:cNvPr id="5" name="Shape 2"/>
          <p:cNvSpPr/>
          <p:nvPr/>
        </p:nvSpPr>
        <p:spPr>
          <a:xfrm>
            <a:off x="731520" y="1388225"/>
            <a:ext cx="498764" cy="498764"/>
          </a:xfrm>
          <a:prstGeom prst="arc">
            <a:avLst>
              <a:gd name="adj1" fmla="val 0"/>
              <a:gd name="adj2" fmla="val 21600000"/>
            </a:avLst>
          </a:prstGeom>
          <a:solidFill>
            <a:srgbClr val="7DB3EF"/>
          </a:solidFill>
          <a:ln/>
        </p:spPr>
      </p:sp>
      <p:sp>
        <p:nvSpPr>
          <p:cNvPr id="6" name="Text 3"/>
          <p:cNvSpPr/>
          <p:nvPr/>
        </p:nvSpPr>
        <p:spPr>
          <a:xfrm>
            <a:off x="731520" y="1346662"/>
            <a:ext cx="498764" cy="498764"/>
          </a:xfrm>
          <a:prstGeom prst="rect">
            <a:avLst/>
          </a:prstGeom>
          <a:noFill/>
          <a:ln/>
        </p:spPr>
        <p:txBody>
          <a:bodyPr wrap="square" rtlCol="0" anchor="ctr"/>
          <a:lstStyle/>
          <a:p>
            <a:pPr marL="0" indent="0" algn="ctr">
              <a:buNone/>
            </a:pPr>
            <a:r>
              <a:rPr lang="en-US" sz="3000" b="1" dirty="0">
                <a:solidFill>
                  <a:srgbClr val="FFFFFF"/>
                </a:solidFill>
              </a:rPr>
              <a:t>1</a:t>
            </a:r>
            <a:endParaRPr lang="en-US" sz="3000" dirty="0"/>
          </a:p>
        </p:txBody>
      </p:sp>
      <p:sp>
        <p:nvSpPr>
          <p:cNvPr id="7" name="Text 4"/>
          <p:cNvSpPr/>
          <p:nvPr/>
        </p:nvSpPr>
        <p:spPr>
          <a:xfrm>
            <a:off x="1271847" y="2759825"/>
            <a:ext cx="8828116" cy="1005840"/>
          </a:xfrm>
          <a:prstGeom prst="rect">
            <a:avLst/>
          </a:prstGeom>
          <a:noFill/>
          <a:ln/>
        </p:spPr>
        <p:txBody>
          <a:bodyPr wrap="square" rtlCol="0" anchor="t"/>
          <a:lstStyle/>
          <a:p>
            <a:pPr marL="0" indent="0" algn="l">
              <a:lnSpc>
                <a:spcPts val="2000"/>
              </a:lnSpc>
              <a:buNone/>
            </a:pPr>
            <a:r>
              <a:rPr lang="en-US" sz="1500" dirty="0">
                <a:solidFill>
                  <a:srgbClr val="000000"/>
                </a:solidFill>
              </a:rPr>
              <a:t>Находясь на борту корабля «Восток-шесть», она провела в космосе почти трое суток, выполнив сложную программу медико-биологических тестов и сделав серию уникальных фотографий земного горизонта.</a:t>
            </a:r>
            <a:endParaRPr lang="en-US" sz="1500" dirty="0"/>
          </a:p>
        </p:txBody>
      </p:sp>
      <p:sp>
        <p:nvSpPr>
          <p:cNvPr id="8" name="Shape 5"/>
          <p:cNvSpPr/>
          <p:nvPr/>
        </p:nvSpPr>
        <p:spPr>
          <a:xfrm>
            <a:off x="731520" y="2759825"/>
            <a:ext cx="498764" cy="498764"/>
          </a:xfrm>
          <a:prstGeom prst="arc">
            <a:avLst>
              <a:gd name="adj1" fmla="val 0"/>
              <a:gd name="adj2" fmla="val 21600000"/>
            </a:avLst>
          </a:prstGeom>
          <a:solidFill>
            <a:srgbClr val="7DB3EF"/>
          </a:solidFill>
          <a:ln/>
        </p:spPr>
      </p:sp>
      <p:sp>
        <p:nvSpPr>
          <p:cNvPr id="9" name="Text 6"/>
          <p:cNvSpPr/>
          <p:nvPr/>
        </p:nvSpPr>
        <p:spPr>
          <a:xfrm>
            <a:off x="731520" y="2718262"/>
            <a:ext cx="498764" cy="498764"/>
          </a:xfrm>
          <a:prstGeom prst="rect">
            <a:avLst/>
          </a:prstGeom>
          <a:noFill/>
          <a:ln/>
        </p:spPr>
        <p:txBody>
          <a:bodyPr wrap="square" rtlCol="0" anchor="ctr"/>
          <a:lstStyle/>
          <a:p>
            <a:pPr marL="0" indent="0" algn="ctr">
              <a:buNone/>
            </a:pPr>
            <a:r>
              <a:rPr lang="en-US" sz="3000" b="1" dirty="0">
                <a:solidFill>
                  <a:srgbClr val="FFFFFF"/>
                </a:solidFill>
              </a:rPr>
              <a:t>2</a:t>
            </a:r>
            <a:endParaRPr lang="en-US" sz="3000" dirty="0"/>
          </a:p>
        </p:txBody>
      </p:sp>
      <p:sp>
        <p:nvSpPr>
          <p:cNvPr id="10" name="Text 7"/>
          <p:cNvSpPr/>
          <p:nvPr/>
        </p:nvSpPr>
        <p:spPr>
          <a:xfrm>
            <a:off x="1271847" y="3881887"/>
            <a:ext cx="8636924" cy="1280317"/>
          </a:xfrm>
          <a:prstGeom prst="rect">
            <a:avLst/>
          </a:prstGeom>
          <a:noFill/>
          <a:ln/>
        </p:spPr>
        <p:txBody>
          <a:bodyPr wrap="square" rtlCol="0" anchor="t"/>
          <a:lstStyle/>
          <a:p>
            <a:pPr marL="0" indent="0" algn="l">
              <a:lnSpc>
                <a:spcPts val="2000"/>
              </a:lnSpc>
              <a:buNone/>
            </a:pPr>
            <a:r>
              <a:rPr lang="en-US" sz="1500" dirty="0">
                <a:solidFill>
                  <a:srgbClr val="000000"/>
                </a:solidFill>
              </a:rPr>
              <a:t>Собранные ею визуальные материалы впоследствии помогли геофизикам в детальном изучении аэрозольных слоёв верхней атмосферы, что имело колоссальное значение для понимания механизмов формирования глобального климата.</a:t>
            </a:r>
            <a:endParaRPr lang="en-US" sz="1500" dirty="0"/>
          </a:p>
        </p:txBody>
      </p:sp>
      <p:sp>
        <p:nvSpPr>
          <p:cNvPr id="11" name="Shape 8"/>
          <p:cNvSpPr/>
          <p:nvPr/>
        </p:nvSpPr>
        <p:spPr>
          <a:xfrm>
            <a:off x="752302" y="4023281"/>
            <a:ext cx="498764" cy="498764"/>
          </a:xfrm>
          <a:prstGeom prst="arc">
            <a:avLst>
              <a:gd name="adj1" fmla="val 0"/>
              <a:gd name="adj2" fmla="val 21600000"/>
            </a:avLst>
          </a:prstGeom>
          <a:solidFill>
            <a:srgbClr val="7DB3EF"/>
          </a:solidFill>
          <a:ln/>
        </p:spPr>
      </p:sp>
      <p:sp>
        <p:nvSpPr>
          <p:cNvPr id="12" name="Text 9"/>
          <p:cNvSpPr/>
          <p:nvPr/>
        </p:nvSpPr>
        <p:spPr>
          <a:xfrm>
            <a:off x="731520" y="4048300"/>
            <a:ext cx="498764" cy="411558"/>
          </a:xfrm>
          <a:prstGeom prst="rect">
            <a:avLst/>
          </a:prstGeom>
          <a:noFill/>
          <a:ln/>
        </p:spPr>
        <p:txBody>
          <a:bodyPr wrap="square" rtlCol="0" anchor="ctr"/>
          <a:lstStyle/>
          <a:p>
            <a:pPr marL="0" indent="0" algn="ctr">
              <a:buNone/>
            </a:pPr>
            <a:r>
              <a:rPr lang="en-US" sz="3000" b="1" dirty="0">
                <a:solidFill>
                  <a:srgbClr val="FFFFFF"/>
                </a:solidFill>
              </a:rPr>
              <a:t>3</a:t>
            </a:r>
            <a:endParaRPr lang="en-US" sz="3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457200" y="523702"/>
            <a:ext cx="4680065" cy="6051665"/>
          </a:xfrm>
          <a:prstGeom prst="rect">
            <a:avLst/>
          </a:prstGeom>
        </p:spPr>
      </p:pic>
      <p:sp>
        <p:nvSpPr>
          <p:cNvPr id="4" name="Text 0"/>
          <p:cNvSpPr/>
          <p:nvPr/>
        </p:nvSpPr>
        <p:spPr>
          <a:xfrm>
            <a:off x="5636029" y="6301047"/>
            <a:ext cx="7481455" cy="457200"/>
          </a:xfrm>
          <a:prstGeom prst="rect">
            <a:avLst/>
          </a:prstGeom>
          <a:noFill/>
          <a:ln/>
        </p:spPr>
        <p:txBody>
          <a:bodyPr wrap="square" rtlCol="0" anchor="t"/>
          <a:lstStyle/>
          <a:p>
            <a:pPr marL="0" indent="0" algn="l">
              <a:buNone/>
            </a:pPr>
            <a:endParaRPr lang="en-US" dirty="0"/>
          </a:p>
        </p:txBody>
      </p:sp>
      <p:sp>
        <p:nvSpPr>
          <p:cNvPr id="5" name="Text 1"/>
          <p:cNvSpPr/>
          <p:nvPr/>
        </p:nvSpPr>
        <p:spPr>
          <a:xfrm>
            <a:off x="5636029" y="874915"/>
            <a:ext cx="5985164" cy="581889"/>
          </a:xfrm>
          <a:prstGeom prst="rect">
            <a:avLst/>
          </a:prstGeom>
          <a:noFill/>
          <a:ln/>
        </p:spPr>
        <p:txBody>
          <a:bodyPr wrap="square" rtlCol="0" anchor="t"/>
          <a:lstStyle/>
          <a:p>
            <a:pPr marL="0" indent="0" algn="l">
              <a:buNone/>
            </a:pPr>
            <a:r>
              <a:rPr lang="en-US" sz="2200" b="1" dirty="0">
                <a:solidFill>
                  <a:srgbClr val="000000"/>
                </a:solidFill>
              </a:rPr>
              <a:t>Выход в открытый космос</a:t>
            </a:r>
            <a:endParaRPr lang="en-US" sz="2200" dirty="0"/>
          </a:p>
        </p:txBody>
      </p:sp>
      <p:sp>
        <p:nvSpPr>
          <p:cNvPr id="6" name="Text 2"/>
          <p:cNvSpPr/>
          <p:nvPr/>
        </p:nvSpPr>
        <p:spPr>
          <a:xfrm>
            <a:off x="5636029" y="1629295"/>
            <a:ext cx="5818909" cy="1005840"/>
          </a:xfrm>
          <a:prstGeom prst="rect">
            <a:avLst/>
          </a:prstGeom>
          <a:noFill/>
          <a:ln/>
        </p:spPr>
        <p:txBody>
          <a:bodyPr wrap="square" rtlCol="0" anchor="t"/>
          <a:lstStyle/>
          <a:p>
            <a:pPr marL="0" indent="0" algn="l">
              <a:lnSpc>
                <a:spcPts val="2000"/>
              </a:lnSpc>
              <a:buNone/>
            </a:pPr>
            <a:r>
              <a:rPr lang="en-US" sz="1500" dirty="0">
                <a:solidFill>
                  <a:srgbClr val="000000"/>
                </a:solidFill>
              </a:rPr>
              <a:t>Очередным триумфом отечественной инженерной мысли стал исторический выход Алексея Леонова за пределы корабля «Восход-два», состоявшийся весной 1965 года.</a:t>
            </a:r>
            <a:endParaRPr lang="en-US" sz="1500" dirty="0"/>
          </a:p>
        </p:txBody>
      </p:sp>
      <p:sp>
        <p:nvSpPr>
          <p:cNvPr id="7" name="Text 3"/>
          <p:cNvSpPr/>
          <p:nvPr/>
        </p:nvSpPr>
        <p:spPr>
          <a:xfrm>
            <a:off x="5636029" y="2809702"/>
            <a:ext cx="5818909" cy="2926080"/>
          </a:xfrm>
          <a:prstGeom prst="rect">
            <a:avLst/>
          </a:prstGeom>
          <a:noFill/>
          <a:ln/>
        </p:spPr>
        <p:txBody>
          <a:bodyPr wrap="square" rtlCol="0" anchor="t"/>
          <a:lstStyle/>
          <a:p>
            <a:pPr marL="0" indent="0" algn="l">
              <a:lnSpc>
                <a:spcPts val="2000"/>
              </a:lnSpc>
              <a:buNone/>
            </a:pPr>
            <a:r>
              <a:rPr lang="en-US" sz="1500" dirty="0">
                <a:solidFill>
                  <a:srgbClr val="000000"/>
                </a:solidFill>
              </a:rPr>
              <a:t>Для осуществления этой операции инженеры сконструировали специальный скафандр «Беркут», представлявший собой гибкую герметичную капсулу, способную поддерживать необходимое давление и температурный режим в абсолютном вакууме.
</a:t>
            </a:r>
            <a:endParaRPr lang="ru-RU" sz="1500" dirty="0">
              <a:solidFill>
                <a:srgbClr val="000000"/>
              </a:solidFill>
            </a:endParaRPr>
          </a:p>
          <a:p>
            <a:pPr marL="0" indent="0" algn="l">
              <a:lnSpc>
                <a:spcPts val="2000"/>
              </a:lnSpc>
              <a:buNone/>
            </a:pPr>
            <a:r>
              <a:rPr lang="en-US" sz="1500" dirty="0">
                <a:solidFill>
                  <a:srgbClr val="000000"/>
                </a:solidFill>
              </a:rPr>
              <a:t>
Данный эксперимент подтвердил способность космонавта выполнять монтажные работы снаружи корабля, что стало важнейшим подготовительным этапом к будущему строительству крупных орбитальных станций. 
</a:t>
            </a:r>
            <a:endParaRPr lang="en-US" sz="15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TotalTime>
  <Words>1222</Words>
  <Application>Microsoft Office PowerPoint</Application>
  <PresentationFormat>Широкоэкранный</PresentationFormat>
  <Paragraphs>72</Paragraphs>
  <Slides>15</Slides>
  <Notes>15</Notes>
  <HiddenSlides>0</HiddenSlides>
  <MMClips>0</MMClips>
  <ScaleCrop>false</ScaleCrop>
  <HeadingPairs>
    <vt:vector size="6" baseType="variant">
      <vt:variant>
        <vt:lpstr>Использованные шрифты</vt:lpstr>
      </vt:variant>
      <vt:variant>
        <vt:i4>1</vt:i4>
      </vt:variant>
      <vt:variant>
        <vt:lpstr>Тема</vt:lpstr>
      </vt:variant>
      <vt:variant>
        <vt:i4>1</vt:i4>
      </vt:variant>
      <vt:variant>
        <vt:lpstr>Заголовки слайдов</vt:lpstr>
      </vt:variant>
      <vt:variant>
        <vt:i4>15</vt:i4>
      </vt:variant>
    </vt:vector>
  </HeadingPairs>
  <TitlesOfParts>
    <vt:vector size="17" baseType="lpstr">
      <vt:lpstr>Arial</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Anna Izguzhina</cp:lastModifiedBy>
  <cp:revision>2</cp:revision>
  <dcterms:created xsi:type="dcterms:W3CDTF">2026-07-08T10:05:44Z</dcterms:created>
  <dcterms:modified xsi:type="dcterms:W3CDTF">2026-07-08T10:09:59Z</dcterms:modified>
</cp:coreProperties>
</file>