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9182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6837218" y="498764"/>
            <a:ext cx="4804756" cy="4804756"/>
          </a:xfrm>
          <a:prstGeom prst="rect">
            <a:avLst/>
          </a:prstGeom>
        </p:spPr>
      </p:pic>
      <p:sp>
        <p:nvSpPr>
          <p:cNvPr id="4" name="Text 0"/>
          <p:cNvSpPr/>
          <p:nvPr/>
        </p:nvSpPr>
        <p:spPr>
          <a:xfrm>
            <a:off x="930844" y="1110964"/>
            <a:ext cx="5985164" cy="565263"/>
          </a:xfrm>
          <a:prstGeom prst="rect">
            <a:avLst/>
          </a:prstGeom>
          <a:noFill/>
          <a:ln/>
        </p:spPr>
        <p:txBody>
          <a:bodyPr wrap="square" rtlCol="0" anchor="t"/>
          <a:lstStyle/>
          <a:p>
            <a:pPr marL="0" indent="0" algn="l">
              <a:lnSpc>
                <a:spcPts val="3100"/>
              </a:lnSpc>
              <a:buNone/>
            </a:pPr>
            <a:r>
              <a:rPr lang="en-US" sz="2200" b="1" dirty="0">
                <a:solidFill>
                  <a:srgbClr val="000000"/>
                </a:solidFill>
              </a:rPr>
              <a:t>Лазер</a:t>
            </a:r>
            <a:endParaRPr lang="en-US" sz="2200" dirty="0"/>
          </a:p>
        </p:txBody>
      </p:sp>
      <p:sp>
        <p:nvSpPr>
          <p:cNvPr id="5" name="Text 1"/>
          <p:cNvSpPr/>
          <p:nvPr/>
        </p:nvSpPr>
        <p:spPr>
          <a:xfrm>
            <a:off x="930844" y="2013481"/>
            <a:ext cx="4423939" cy="2869070"/>
          </a:xfrm>
          <a:prstGeom prst="rect">
            <a:avLst/>
          </a:prstGeom>
          <a:noFill/>
          <a:ln/>
        </p:spPr>
        <p:txBody>
          <a:bodyPr wrap="square" rtlCol="0" anchor="t"/>
          <a:lstStyle/>
          <a:p>
            <a:pPr marL="0" indent="0" algn="l">
              <a:lnSpc>
                <a:spcPts val="2000"/>
              </a:lnSpc>
              <a:buNone/>
            </a:pPr>
            <a:r>
              <a:rPr lang="en-US" sz="1400" dirty="0">
                <a:solidFill>
                  <a:srgbClr val="000000"/>
                </a:solidFill>
              </a:rPr>
              <a:t>Лазер — это оптическое устройство, которое преобразует разные виды энергии в узконаправленный и очень плотный пучок света.
В основе его работы лежат сложные законы квантовой физики, но сегодня эта технология встречается буквально на каждом </a:t>
            </a:r>
            <a:r>
              <a:rPr lang="en-US" sz="1400" dirty="0" err="1">
                <a:solidFill>
                  <a:srgbClr val="000000"/>
                </a:solidFill>
              </a:rPr>
              <a:t>шагу</a:t>
            </a:r>
            <a:r>
              <a:rPr lang="en-US" sz="1400">
                <a:solidFill>
                  <a:srgbClr val="000000"/>
                </a:solidFill>
              </a:rPr>
              <a:t>:</a:t>
            </a:r>
            <a:endParaRPr lang="ru-RU" sz="1400" dirty="0">
              <a:solidFill>
                <a:srgbClr val="000000"/>
              </a:solidFill>
            </a:endParaRPr>
          </a:p>
          <a:p>
            <a:pPr marL="0" indent="0" algn="l">
              <a:lnSpc>
                <a:spcPts val="2000"/>
              </a:lnSpc>
              <a:buNone/>
            </a:pPr>
            <a:r>
              <a:rPr lang="en-US" sz="1400" dirty="0" err="1">
                <a:solidFill>
                  <a:srgbClr val="000000"/>
                </a:solidFill>
              </a:rPr>
              <a:t>от</a:t>
            </a:r>
            <a:r>
              <a:rPr lang="en-US" sz="1400" dirty="0">
                <a:solidFill>
                  <a:srgbClr val="000000"/>
                </a:solidFill>
              </a:rPr>
              <a:t> кассовых сканеров до промышленных станков и медицинских операционных. 
</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064029" y="409402"/>
            <a:ext cx="10141528" cy="565263"/>
          </a:xfrm>
          <a:prstGeom prst="rect">
            <a:avLst/>
          </a:prstGeom>
          <a:noFill/>
          <a:ln/>
        </p:spPr>
        <p:txBody>
          <a:bodyPr wrap="square" rtlCol="0" anchor="t"/>
          <a:lstStyle/>
          <a:p>
            <a:pPr marL="0" indent="0" algn="l">
              <a:lnSpc>
                <a:spcPts val="3100"/>
              </a:lnSpc>
              <a:buNone/>
            </a:pPr>
            <a:r>
              <a:rPr lang="en-US" sz="2200" b="1" dirty="0">
                <a:solidFill>
                  <a:srgbClr val="000000"/>
                </a:solidFill>
              </a:rPr>
              <a:t>Что означает слово «лазер»</a:t>
            </a:r>
            <a:endParaRPr lang="en-US" sz="2200" dirty="0"/>
          </a:p>
        </p:txBody>
      </p:sp>
      <p:sp>
        <p:nvSpPr>
          <p:cNvPr id="4" name="Text 1"/>
          <p:cNvSpPr/>
          <p:nvPr/>
        </p:nvSpPr>
        <p:spPr>
          <a:xfrm>
            <a:off x="1064029" y="1521229"/>
            <a:ext cx="7812552" cy="714895"/>
          </a:xfrm>
          <a:prstGeom prst="rect">
            <a:avLst/>
          </a:prstGeom>
          <a:noFill/>
          <a:ln/>
        </p:spPr>
        <p:txBody>
          <a:bodyPr wrap="square" rtlCol="0" anchor="t"/>
          <a:lstStyle/>
          <a:p>
            <a:pPr marL="0" indent="0" algn="l">
              <a:lnSpc>
                <a:spcPts val="2100"/>
              </a:lnSpc>
              <a:buNone/>
            </a:pPr>
            <a:r>
              <a:rPr lang="en-US" sz="1500" dirty="0">
                <a:solidFill>
                  <a:srgbClr val="000000"/>
                </a:solidFill>
              </a:rPr>
              <a:t>Само название придумали американские физики как короткую аббревиатуру из первых букв длинной английской фразы.</a:t>
            </a:r>
            <a:endParaRPr lang="en-US" sz="1500" dirty="0"/>
          </a:p>
        </p:txBody>
      </p:sp>
      <p:sp>
        <p:nvSpPr>
          <p:cNvPr id="5" name="Text 2"/>
          <p:cNvSpPr/>
          <p:nvPr/>
        </p:nvSpPr>
        <p:spPr>
          <a:xfrm>
            <a:off x="1064029" y="2665562"/>
            <a:ext cx="9310255" cy="501588"/>
          </a:xfrm>
          <a:prstGeom prst="rect">
            <a:avLst/>
          </a:prstGeom>
          <a:noFill/>
          <a:ln/>
        </p:spPr>
        <p:txBody>
          <a:bodyPr wrap="square" rtlCol="0" anchor="t"/>
          <a:lstStyle/>
          <a:p>
            <a:pPr marL="0" indent="0" algn="l">
              <a:lnSpc>
                <a:spcPts val="2100"/>
              </a:lnSpc>
              <a:buNone/>
            </a:pPr>
            <a:r>
              <a:rPr lang="en-US" sz="1500" dirty="0">
                <a:solidFill>
                  <a:srgbClr val="000000"/>
                </a:solidFill>
              </a:rPr>
              <a:t>В точном переводе на русский язык она звучит как «усиление света с помощью вынужденного излучения».</a:t>
            </a:r>
            <a:endParaRPr lang="en-US" sz="1500" dirty="0"/>
          </a:p>
        </p:txBody>
      </p:sp>
      <p:sp>
        <p:nvSpPr>
          <p:cNvPr id="6" name="Text 3"/>
          <p:cNvSpPr/>
          <p:nvPr/>
        </p:nvSpPr>
        <p:spPr>
          <a:xfrm>
            <a:off x="1064029" y="3690851"/>
            <a:ext cx="8450907" cy="1413163"/>
          </a:xfrm>
          <a:prstGeom prst="rect">
            <a:avLst/>
          </a:prstGeom>
          <a:noFill/>
          <a:ln/>
        </p:spPr>
        <p:txBody>
          <a:bodyPr wrap="square" rtlCol="0" anchor="t"/>
          <a:lstStyle/>
          <a:p>
            <a:pPr marL="0" indent="0" algn="l">
              <a:lnSpc>
                <a:spcPts val="2100"/>
              </a:lnSpc>
              <a:buNone/>
            </a:pPr>
            <a:r>
              <a:rPr lang="en-US" sz="1500" dirty="0">
                <a:solidFill>
                  <a:srgbClr val="000000"/>
                </a:solidFill>
              </a:rPr>
              <a:t>Эта расшифровка абсолютно прямо описывает главный физический процесс, который происходит внутри прибора после нажатия кнопки включения.</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498764" y="415636"/>
            <a:ext cx="3308465" cy="6051665"/>
          </a:xfrm>
          <a:prstGeom prst="rect">
            <a:avLst/>
          </a:prstGeom>
        </p:spPr>
      </p:pic>
      <p:sp>
        <p:nvSpPr>
          <p:cNvPr id="4" name="Text 0"/>
          <p:cNvSpPr/>
          <p:nvPr/>
        </p:nvSpPr>
        <p:spPr>
          <a:xfrm>
            <a:off x="4513811" y="575656"/>
            <a:ext cx="5985164" cy="565274"/>
          </a:xfrm>
          <a:prstGeom prst="rect">
            <a:avLst/>
          </a:prstGeom>
          <a:noFill/>
          <a:ln/>
        </p:spPr>
        <p:txBody>
          <a:bodyPr wrap="square" rtlCol="0" anchor="t"/>
          <a:lstStyle/>
          <a:p>
            <a:pPr marL="0" indent="0" algn="l">
              <a:lnSpc>
                <a:spcPts val="3100"/>
              </a:lnSpc>
              <a:buNone/>
            </a:pPr>
            <a:r>
              <a:rPr lang="en-US" sz="2200" b="1" dirty="0">
                <a:solidFill>
                  <a:srgbClr val="000000"/>
                </a:solidFill>
              </a:rPr>
              <a:t>Вынужденное излучение</a:t>
            </a:r>
            <a:endParaRPr lang="en-US" sz="2200" dirty="0"/>
          </a:p>
        </p:txBody>
      </p:sp>
      <p:sp>
        <p:nvSpPr>
          <p:cNvPr id="5" name="Text 1"/>
          <p:cNvSpPr/>
          <p:nvPr/>
        </p:nvSpPr>
        <p:spPr>
          <a:xfrm>
            <a:off x="4513811" y="1571105"/>
            <a:ext cx="5818909" cy="980902"/>
          </a:xfrm>
          <a:prstGeom prst="rect">
            <a:avLst/>
          </a:prstGeom>
          <a:noFill/>
          <a:ln/>
        </p:spPr>
        <p:txBody>
          <a:bodyPr wrap="square" rtlCol="0" anchor="t"/>
          <a:lstStyle/>
          <a:p>
            <a:pPr marL="0" indent="0" algn="l">
              <a:lnSpc>
                <a:spcPts val="2100"/>
              </a:lnSpc>
              <a:buNone/>
            </a:pPr>
            <a:r>
              <a:rPr lang="en-US" sz="1500" dirty="0">
                <a:solidFill>
                  <a:srgbClr val="000000"/>
                </a:solidFill>
              </a:rPr>
              <a:t>В обычных условиях атомы отдают накопленную энергию в виде света случайно, как это делает раскалённая спираль в лампочке.</a:t>
            </a:r>
            <a:endParaRPr lang="en-US" sz="1500" dirty="0"/>
          </a:p>
        </p:txBody>
      </p:sp>
      <p:sp>
        <p:nvSpPr>
          <p:cNvPr id="6" name="Text 2"/>
          <p:cNvSpPr/>
          <p:nvPr/>
        </p:nvSpPr>
        <p:spPr>
          <a:xfrm>
            <a:off x="4513811" y="2842953"/>
            <a:ext cx="5818909" cy="2576945"/>
          </a:xfrm>
          <a:prstGeom prst="rect">
            <a:avLst/>
          </a:prstGeom>
          <a:noFill/>
          <a:ln/>
        </p:spPr>
        <p:txBody>
          <a:bodyPr wrap="square" rtlCol="0" anchor="t"/>
          <a:lstStyle/>
          <a:p>
            <a:pPr marL="0" indent="0" algn="l">
              <a:lnSpc>
                <a:spcPts val="2100"/>
              </a:lnSpc>
              <a:buNone/>
            </a:pPr>
            <a:r>
              <a:rPr lang="en-US" sz="1500" dirty="0">
                <a:solidFill>
                  <a:srgbClr val="000000"/>
                </a:solidFill>
              </a:rPr>
              <a:t>Альберт Эйнштейн математически доказал, что этот процесс можно сделать полностью управляемым, если ударить по возбуждённому атому другой частицей света — фотоном.
В результате атом сбросит энергию и выпустит второй фотон, который будет точной копией первого по направлению и скорости. 
</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271847" y="750224"/>
            <a:ext cx="10141527" cy="565263"/>
          </a:xfrm>
          <a:prstGeom prst="rect">
            <a:avLst/>
          </a:prstGeom>
          <a:noFill/>
          <a:ln/>
        </p:spPr>
        <p:txBody>
          <a:bodyPr wrap="square" rtlCol="0" anchor="t"/>
          <a:lstStyle/>
          <a:p>
            <a:pPr marL="0" indent="0" algn="l">
              <a:lnSpc>
                <a:spcPts val="3100"/>
              </a:lnSpc>
              <a:buNone/>
            </a:pPr>
            <a:r>
              <a:rPr lang="en-US" sz="2200" b="1" dirty="0">
                <a:solidFill>
                  <a:srgbClr val="000000"/>
                </a:solidFill>
              </a:rPr>
              <a:t>Устройство лазера: активная среда</a:t>
            </a:r>
            <a:endParaRPr lang="en-US" sz="2200" dirty="0"/>
          </a:p>
        </p:txBody>
      </p:sp>
      <p:sp>
        <p:nvSpPr>
          <p:cNvPr id="4" name="Text 1"/>
          <p:cNvSpPr/>
          <p:nvPr/>
        </p:nvSpPr>
        <p:spPr>
          <a:xfrm>
            <a:off x="1271847" y="2078182"/>
            <a:ext cx="9975273" cy="714895"/>
          </a:xfrm>
          <a:prstGeom prst="rect">
            <a:avLst/>
          </a:prstGeom>
          <a:noFill/>
          <a:ln/>
        </p:spPr>
        <p:txBody>
          <a:bodyPr wrap="square" rtlCol="0" anchor="t"/>
          <a:lstStyle/>
          <a:p>
            <a:pPr marL="0" indent="0" algn="l">
              <a:lnSpc>
                <a:spcPts val="2100"/>
              </a:lnSpc>
              <a:buNone/>
            </a:pPr>
            <a:r>
              <a:rPr lang="en-US" sz="1500" dirty="0">
                <a:solidFill>
                  <a:srgbClr val="000000"/>
                </a:solidFill>
              </a:rPr>
              <a:t>Сердцем любого лазера служит активная среда, внутри которой происходит массовое размножение частиц света.</a:t>
            </a:r>
            <a:endParaRPr lang="en-US" sz="1500" dirty="0"/>
          </a:p>
        </p:txBody>
      </p:sp>
      <p:sp>
        <p:nvSpPr>
          <p:cNvPr id="5" name="Text 2"/>
          <p:cNvSpPr/>
          <p:nvPr/>
        </p:nvSpPr>
        <p:spPr>
          <a:xfrm>
            <a:off x="1271848" y="3241964"/>
            <a:ext cx="8484628" cy="1838994"/>
          </a:xfrm>
          <a:prstGeom prst="rect">
            <a:avLst/>
          </a:prstGeom>
          <a:noFill/>
          <a:ln/>
        </p:spPr>
        <p:txBody>
          <a:bodyPr wrap="square" rtlCol="0" anchor="t"/>
          <a:lstStyle/>
          <a:p>
            <a:pPr marL="0" indent="0" algn="l">
              <a:lnSpc>
                <a:spcPts val="2100"/>
              </a:lnSpc>
              <a:buNone/>
            </a:pPr>
            <a:r>
              <a:rPr lang="en-US" sz="1500" dirty="0">
                <a:solidFill>
                  <a:srgbClr val="000000"/>
                </a:solidFill>
              </a:rPr>
              <a:t>Физики используют для этого самые разные материалы: специальные газовые смеси, искусственные кристаллы рубина, жидкости с красителями или </a:t>
            </a:r>
            <a:r>
              <a:rPr lang="en-US" sz="1500" dirty="0" err="1">
                <a:solidFill>
                  <a:srgbClr val="000000"/>
                </a:solidFill>
              </a:rPr>
              <a:t>полупроводники</a:t>
            </a:r>
            <a:r>
              <a:rPr lang="en-US" sz="1500" dirty="0">
                <a:solidFill>
                  <a:srgbClr val="000000"/>
                </a:solidFill>
              </a:rPr>
              <a:t>.</a:t>
            </a:r>
            <a:endParaRPr lang="ru-RU" sz="1500" dirty="0">
              <a:solidFill>
                <a:srgbClr val="000000"/>
              </a:solidFill>
            </a:endParaRPr>
          </a:p>
          <a:p>
            <a:pPr marL="0" indent="0" algn="l">
              <a:lnSpc>
                <a:spcPts val="2100"/>
              </a:lnSpc>
              <a:buNone/>
            </a:pPr>
            <a:endParaRPr lang="ru-RU" sz="1500" dirty="0">
              <a:solidFill>
                <a:srgbClr val="000000"/>
              </a:solidFill>
            </a:endParaRPr>
          </a:p>
          <a:p>
            <a:pPr marL="0" indent="0" algn="l">
              <a:lnSpc>
                <a:spcPts val="2100"/>
              </a:lnSpc>
              <a:buNone/>
            </a:pPr>
            <a:endParaRPr lang="ru-RU" sz="1500" dirty="0">
              <a:solidFill>
                <a:srgbClr val="000000"/>
              </a:solidFill>
            </a:endParaRPr>
          </a:p>
          <a:p>
            <a:pPr marL="0" indent="0" algn="l">
              <a:lnSpc>
                <a:spcPts val="2100"/>
              </a:lnSpc>
              <a:buNone/>
            </a:pPr>
            <a:r>
              <a:rPr lang="en-US" sz="1500" dirty="0" err="1">
                <a:solidFill>
                  <a:srgbClr val="000000"/>
                </a:solidFill>
              </a:rPr>
              <a:t>Именно</a:t>
            </a:r>
            <a:r>
              <a:rPr lang="en-US" sz="1500" dirty="0">
                <a:solidFill>
                  <a:srgbClr val="000000"/>
                </a:solidFill>
              </a:rPr>
              <a:t> химический состав этой среды диктует, какого цвета будет итоговый луч и какую мощность он сможет выдать на выходе.</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457200" y="523702"/>
            <a:ext cx="4680065" cy="6051665"/>
          </a:xfrm>
          <a:prstGeom prst="rect">
            <a:avLst/>
          </a:prstGeom>
        </p:spPr>
      </p:pic>
      <p:sp>
        <p:nvSpPr>
          <p:cNvPr id="4" name="Text 0"/>
          <p:cNvSpPr/>
          <p:nvPr/>
        </p:nvSpPr>
        <p:spPr>
          <a:xfrm>
            <a:off x="5636029" y="1082733"/>
            <a:ext cx="5985164" cy="565269"/>
          </a:xfrm>
          <a:prstGeom prst="rect">
            <a:avLst/>
          </a:prstGeom>
          <a:noFill/>
          <a:ln/>
        </p:spPr>
        <p:txBody>
          <a:bodyPr wrap="square" rtlCol="0" anchor="t"/>
          <a:lstStyle/>
          <a:p>
            <a:pPr marL="0" indent="0" algn="l">
              <a:lnSpc>
                <a:spcPts val="3100"/>
              </a:lnSpc>
              <a:buNone/>
            </a:pPr>
            <a:r>
              <a:rPr lang="en-US" sz="2200" b="1" dirty="0">
                <a:solidFill>
                  <a:srgbClr val="000000"/>
                </a:solidFill>
              </a:rPr>
              <a:t>Устройство лазера: источник накачки</a:t>
            </a:r>
            <a:endParaRPr lang="en-US" sz="2200" dirty="0"/>
          </a:p>
        </p:txBody>
      </p:sp>
      <p:sp>
        <p:nvSpPr>
          <p:cNvPr id="5" name="Text 1"/>
          <p:cNvSpPr/>
          <p:nvPr/>
        </p:nvSpPr>
        <p:spPr>
          <a:xfrm>
            <a:off x="5636029" y="2078182"/>
            <a:ext cx="5336771" cy="980902"/>
          </a:xfrm>
          <a:prstGeom prst="rect">
            <a:avLst/>
          </a:prstGeom>
          <a:noFill/>
          <a:ln/>
        </p:spPr>
        <p:txBody>
          <a:bodyPr wrap="square" rtlCol="0" anchor="t"/>
          <a:lstStyle/>
          <a:p>
            <a:pPr marL="0" indent="0" algn="l">
              <a:lnSpc>
                <a:spcPts val="2100"/>
              </a:lnSpc>
              <a:buNone/>
            </a:pPr>
            <a:r>
              <a:rPr lang="en-US" sz="1500" dirty="0">
                <a:solidFill>
                  <a:srgbClr val="000000"/>
                </a:solidFill>
              </a:rPr>
              <a:t>Чтобы атомы активной среды захотели излучать свет, им сначала нужно передать большое количество энергии извне.</a:t>
            </a:r>
            <a:endParaRPr lang="en-US" sz="1500" dirty="0"/>
          </a:p>
        </p:txBody>
      </p:sp>
      <p:sp>
        <p:nvSpPr>
          <p:cNvPr id="6" name="Text 2"/>
          <p:cNvSpPr/>
          <p:nvPr/>
        </p:nvSpPr>
        <p:spPr>
          <a:xfrm>
            <a:off x="5636029" y="3200400"/>
            <a:ext cx="5818909" cy="2310938"/>
          </a:xfrm>
          <a:prstGeom prst="rect">
            <a:avLst/>
          </a:prstGeom>
          <a:noFill/>
          <a:ln/>
        </p:spPr>
        <p:txBody>
          <a:bodyPr wrap="square" rtlCol="0" anchor="t"/>
          <a:lstStyle/>
          <a:p>
            <a:pPr marL="0" indent="0" algn="l">
              <a:lnSpc>
                <a:spcPts val="2100"/>
              </a:lnSpc>
              <a:buNone/>
            </a:pPr>
            <a:r>
              <a:rPr lang="en-US" sz="1500" dirty="0">
                <a:solidFill>
                  <a:srgbClr val="000000"/>
                </a:solidFill>
              </a:rPr>
              <a:t>Для этого инженеры ставят систему накачки, которая работает по принципу мощного стартера в двигателе.
Она может бить по атомам яркими вспышками газоразрядных ламп, пропускать через среду электрический ток или облучать её химическими реактивами.
</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064029" y="650471"/>
            <a:ext cx="10141527" cy="565263"/>
          </a:xfrm>
          <a:prstGeom prst="rect">
            <a:avLst/>
          </a:prstGeom>
          <a:noFill/>
          <a:ln/>
        </p:spPr>
        <p:txBody>
          <a:bodyPr wrap="square" rtlCol="0" anchor="t"/>
          <a:lstStyle/>
          <a:p>
            <a:pPr marL="0" indent="0" algn="l">
              <a:lnSpc>
                <a:spcPts val="3100"/>
              </a:lnSpc>
              <a:buNone/>
            </a:pPr>
            <a:r>
              <a:rPr lang="en-US" sz="2200" b="1" dirty="0">
                <a:solidFill>
                  <a:srgbClr val="000000"/>
                </a:solidFill>
              </a:rPr>
              <a:t>Устройство лазера: оптический резонатор</a:t>
            </a:r>
            <a:endParaRPr lang="en-US" sz="2200" dirty="0"/>
          </a:p>
        </p:txBody>
      </p:sp>
      <p:sp>
        <p:nvSpPr>
          <p:cNvPr id="4" name="Text 1"/>
          <p:cNvSpPr/>
          <p:nvPr/>
        </p:nvSpPr>
        <p:spPr>
          <a:xfrm>
            <a:off x="1064029" y="1995055"/>
            <a:ext cx="8226620" cy="714895"/>
          </a:xfrm>
          <a:prstGeom prst="rect">
            <a:avLst/>
          </a:prstGeom>
          <a:noFill/>
          <a:ln/>
        </p:spPr>
        <p:txBody>
          <a:bodyPr wrap="square" rtlCol="0" anchor="t"/>
          <a:lstStyle/>
          <a:p>
            <a:pPr marL="0" indent="0" algn="l">
              <a:lnSpc>
                <a:spcPts val="2100"/>
              </a:lnSpc>
              <a:buNone/>
            </a:pPr>
            <a:r>
              <a:rPr lang="en-US" sz="1500" dirty="0">
                <a:solidFill>
                  <a:srgbClr val="000000"/>
                </a:solidFill>
              </a:rPr>
              <a:t>Полученный свет нужно аккуратно собрать и заставить двигаться строго в одном направлении, для чего среду помещают между двумя параллельными зеркалами.</a:t>
            </a:r>
            <a:endParaRPr lang="en-US" sz="1500" dirty="0"/>
          </a:p>
        </p:txBody>
      </p:sp>
      <p:sp>
        <p:nvSpPr>
          <p:cNvPr id="5" name="Text 2"/>
          <p:cNvSpPr/>
          <p:nvPr/>
        </p:nvSpPr>
        <p:spPr>
          <a:xfrm>
            <a:off x="1064029" y="3571336"/>
            <a:ext cx="4655127" cy="1000664"/>
          </a:xfrm>
          <a:prstGeom prst="rect">
            <a:avLst/>
          </a:prstGeom>
          <a:noFill/>
          <a:ln/>
        </p:spPr>
        <p:txBody>
          <a:bodyPr wrap="square" rtlCol="0" anchor="t"/>
          <a:lstStyle/>
          <a:p>
            <a:pPr marL="0" indent="0" algn="l">
              <a:lnSpc>
                <a:spcPts val="2100"/>
              </a:lnSpc>
              <a:buNone/>
            </a:pPr>
            <a:r>
              <a:rPr lang="en-US" sz="1500" dirty="0">
                <a:solidFill>
                  <a:srgbClr val="000000"/>
                </a:solidFill>
              </a:rPr>
              <a:t>Одно зеркало делают полностью глухим, а второе — полупрозрачным, чтобы оно могло выпускать часть лучей наружу.</a:t>
            </a:r>
            <a:endParaRPr lang="en-US" sz="1500" dirty="0"/>
          </a:p>
        </p:txBody>
      </p:sp>
      <p:sp>
        <p:nvSpPr>
          <p:cNvPr id="6" name="Text 3"/>
          <p:cNvSpPr/>
          <p:nvPr/>
        </p:nvSpPr>
        <p:spPr>
          <a:xfrm>
            <a:off x="6472847" y="3674854"/>
            <a:ext cx="4499954" cy="1233576"/>
          </a:xfrm>
          <a:prstGeom prst="rect">
            <a:avLst/>
          </a:prstGeom>
          <a:noFill/>
          <a:ln/>
        </p:spPr>
        <p:txBody>
          <a:bodyPr wrap="square" rtlCol="0" anchor="t"/>
          <a:lstStyle/>
          <a:p>
            <a:pPr marL="0" indent="0" algn="l">
              <a:lnSpc>
                <a:spcPts val="2100"/>
              </a:lnSpc>
              <a:buNone/>
            </a:pPr>
            <a:r>
              <a:rPr lang="en-US" sz="1500" dirty="0">
                <a:solidFill>
                  <a:srgbClr val="000000"/>
                </a:solidFill>
              </a:rPr>
              <a:t>Эта система называется оптическим резонатором, и она заставляет фотоны многократно бегать туда-сюда, выбивая из атомов новые порции света.</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498764" y="415636"/>
            <a:ext cx="3308465" cy="6051665"/>
          </a:xfrm>
          <a:prstGeom prst="rect">
            <a:avLst/>
          </a:prstGeom>
        </p:spPr>
      </p:pic>
      <p:sp>
        <p:nvSpPr>
          <p:cNvPr id="4" name="Text 0"/>
          <p:cNvSpPr/>
          <p:nvPr/>
        </p:nvSpPr>
        <p:spPr>
          <a:xfrm>
            <a:off x="4513811" y="793631"/>
            <a:ext cx="5985164" cy="595222"/>
          </a:xfrm>
          <a:prstGeom prst="rect">
            <a:avLst/>
          </a:prstGeom>
          <a:noFill/>
          <a:ln/>
        </p:spPr>
        <p:txBody>
          <a:bodyPr wrap="square" rtlCol="0" anchor="t"/>
          <a:lstStyle/>
          <a:p>
            <a:pPr marL="0" indent="0" algn="l">
              <a:lnSpc>
                <a:spcPts val="3100"/>
              </a:lnSpc>
              <a:buNone/>
            </a:pPr>
            <a:r>
              <a:rPr lang="en-US" sz="2200" b="1" dirty="0">
                <a:solidFill>
                  <a:srgbClr val="000000"/>
                </a:solidFill>
              </a:rPr>
              <a:t>Как рождается лазерный луч</a:t>
            </a:r>
            <a:endParaRPr lang="en-US" sz="2200" dirty="0"/>
          </a:p>
        </p:txBody>
      </p:sp>
      <p:sp>
        <p:nvSpPr>
          <p:cNvPr id="5" name="Text 1"/>
          <p:cNvSpPr/>
          <p:nvPr/>
        </p:nvSpPr>
        <p:spPr>
          <a:xfrm>
            <a:off x="4513812" y="1630392"/>
            <a:ext cx="4932114" cy="2052147"/>
          </a:xfrm>
          <a:prstGeom prst="rect">
            <a:avLst/>
          </a:prstGeom>
          <a:noFill/>
          <a:ln/>
        </p:spPr>
        <p:txBody>
          <a:bodyPr wrap="square" rtlCol="0" anchor="t"/>
          <a:lstStyle/>
          <a:p>
            <a:pPr marL="0" indent="0" algn="l">
              <a:lnSpc>
                <a:spcPts val="2100"/>
              </a:lnSpc>
              <a:buNone/>
            </a:pPr>
            <a:r>
              <a:rPr lang="en-US" sz="1500" dirty="0">
                <a:solidFill>
                  <a:srgbClr val="000000"/>
                </a:solidFill>
              </a:rPr>
              <a:t>Процесс создания луча очень напоминает сход снежной лавины в высоких горах.
</a:t>
            </a:r>
            <a:endParaRPr lang="ru-RU" sz="1500" dirty="0">
              <a:solidFill>
                <a:srgbClr val="000000"/>
              </a:solidFill>
            </a:endParaRPr>
          </a:p>
          <a:p>
            <a:pPr marL="0" indent="0" algn="l">
              <a:lnSpc>
                <a:spcPts val="2100"/>
              </a:lnSpc>
              <a:buNone/>
            </a:pPr>
            <a:r>
              <a:rPr lang="en-US" sz="1500" dirty="0">
                <a:solidFill>
                  <a:srgbClr val="000000"/>
                </a:solidFill>
              </a:rPr>
              <a:t>
Один случайно родившийся фотон летит сквозь активную среду, выбивает из соседнего атома второй, а затем они вместе выбивают ещё два. 
</a:t>
            </a:r>
            <a:endParaRPr lang="en-US" sz="1500" dirty="0"/>
          </a:p>
        </p:txBody>
      </p:sp>
      <p:sp>
        <p:nvSpPr>
          <p:cNvPr id="6" name="Text 2"/>
          <p:cNvSpPr/>
          <p:nvPr/>
        </p:nvSpPr>
        <p:spPr>
          <a:xfrm>
            <a:off x="4513811" y="4071667"/>
            <a:ext cx="5818909" cy="1155941"/>
          </a:xfrm>
          <a:prstGeom prst="rect">
            <a:avLst/>
          </a:prstGeom>
          <a:noFill/>
          <a:ln/>
        </p:spPr>
        <p:txBody>
          <a:bodyPr wrap="square" rtlCol="0" anchor="t"/>
          <a:lstStyle/>
          <a:p>
            <a:pPr marL="0" indent="0" algn="l">
              <a:lnSpc>
                <a:spcPts val="2100"/>
              </a:lnSpc>
              <a:buNone/>
            </a:pPr>
            <a:r>
              <a:rPr lang="en-US" sz="1500" dirty="0">
                <a:solidFill>
                  <a:srgbClr val="000000"/>
                </a:solidFill>
              </a:rPr>
              <a:t>Достигнув колоссальной концентрации и отразившись от зеркал сотни раз, этот плотный световой поток прорывается сквозь полупрозрачное стекло наружу.</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271847" y="750224"/>
            <a:ext cx="10141527" cy="565263"/>
          </a:xfrm>
          <a:prstGeom prst="rect">
            <a:avLst/>
          </a:prstGeom>
          <a:noFill/>
          <a:ln/>
        </p:spPr>
        <p:txBody>
          <a:bodyPr wrap="square" rtlCol="0" anchor="t"/>
          <a:lstStyle/>
          <a:p>
            <a:pPr marL="0" indent="0" algn="l">
              <a:lnSpc>
                <a:spcPts val="3100"/>
              </a:lnSpc>
              <a:buNone/>
            </a:pPr>
            <a:r>
              <a:rPr lang="en-US" sz="2200" b="1" dirty="0">
                <a:solidFill>
                  <a:srgbClr val="000000"/>
                </a:solidFill>
              </a:rPr>
              <a:t>Свойства луча: монохроматичность</a:t>
            </a:r>
            <a:endParaRPr lang="en-US" sz="2200" dirty="0"/>
          </a:p>
        </p:txBody>
      </p:sp>
      <p:sp>
        <p:nvSpPr>
          <p:cNvPr id="4" name="Text 1"/>
          <p:cNvSpPr/>
          <p:nvPr/>
        </p:nvSpPr>
        <p:spPr>
          <a:xfrm>
            <a:off x="1271847" y="1846054"/>
            <a:ext cx="6914621" cy="947024"/>
          </a:xfrm>
          <a:prstGeom prst="rect">
            <a:avLst/>
          </a:prstGeom>
          <a:noFill/>
          <a:ln/>
        </p:spPr>
        <p:txBody>
          <a:bodyPr wrap="square" rtlCol="0" anchor="t"/>
          <a:lstStyle/>
          <a:p>
            <a:pPr marL="0" indent="0" algn="l">
              <a:lnSpc>
                <a:spcPts val="2100"/>
              </a:lnSpc>
              <a:buNone/>
            </a:pPr>
            <a:r>
              <a:rPr lang="en-US" sz="1500" dirty="0">
                <a:solidFill>
                  <a:srgbClr val="000000"/>
                </a:solidFill>
              </a:rPr>
              <a:t>Свет от солнца или обычного карманного фонарика состоит из хаотичной смеси всех известных цветов радуги.</a:t>
            </a:r>
            <a:endParaRPr lang="en-US" sz="1500" dirty="0"/>
          </a:p>
        </p:txBody>
      </p:sp>
      <p:sp>
        <p:nvSpPr>
          <p:cNvPr id="5" name="Text 2"/>
          <p:cNvSpPr/>
          <p:nvPr/>
        </p:nvSpPr>
        <p:spPr>
          <a:xfrm>
            <a:off x="1271848" y="2967487"/>
            <a:ext cx="8484628" cy="2053401"/>
          </a:xfrm>
          <a:prstGeom prst="rect">
            <a:avLst/>
          </a:prstGeom>
          <a:noFill/>
          <a:ln/>
        </p:spPr>
        <p:txBody>
          <a:bodyPr wrap="square" rtlCol="0" anchor="t"/>
          <a:lstStyle/>
          <a:p>
            <a:pPr marL="0" indent="0" algn="l">
              <a:lnSpc>
                <a:spcPts val="2100"/>
              </a:lnSpc>
              <a:buNone/>
            </a:pPr>
            <a:r>
              <a:rPr lang="en-US" sz="1500" dirty="0">
                <a:solidFill>
                  <a:srgbClr val="000000"/>
                </a:solidFill>
              </a:rPr>
              <a:t>Лазерный луч всегда обладает строгой монохроматичностью, то есть состоит из волн абсолютно одинаковой длины.
Благодаря этому свойству мы видим чёткий красный, зелёный или синий луч без малейших примесей других оттенков по краям. 
</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457200" y="523702"/>
            <a:ext cx="4680065" cy="6051665"/>
          </a:xfrm>
          <a:prstGeom prst="rect">
            <a:avLst/>
          </a:prstGeom>
        </p:spPr>
      </p:pic>
      <p:sp>
        <p:nvSpPr>
          <p:cNvPr id="4" name="Text 0"/>
          <p:cNvSpPr/>
          <p:nvPr/>
        </p:nvSpPr>
        <p:spPr>
          <a:xfrm>
            <a:off x="5636029" y="836763"/>
            <a:ext cx="5985164" cy="483080"/>
          </a:xfrm>
          <a:prstGeom prst="rect">
            <a:avLst/>
          </a:prstGeom>
          <a:noFill/>
          <a:ln/>
        </p:spPr>
        <p:txBody>
          <a:bodyPr wrap="square" rtlCol="0" anchor="t"/>
          <a:lstStyle/>
          <a:p>
            <a:pPr marL="0" indent="0" algn="l">
              <a:lnSpc>
                <a:spcPts val="3100"/>
              </a:lnSpc>
              <a:buNone/>
            </a:pPr>
            <a:r>
              <a:rPr lang="en-US" sz="2200" b="1" dirty="0">
                <a:solidFill>
                  <a:srgbClr val="000000"/>
                </a:solidFill>
              </a:rPr>
              <a:t>Свойства луча: когерентность</a:t>
            </a:r>
            <a:endParaRPr lang="en-US" sz="2200" dirty="0"/>
          </a:p>
        </p:txBody>
      </p:sp>
      <p:sp>
        <p:nvSpPr>
          <p:cNvPr id="5" name="Text 1"/>
          <p:cNvSpPr/>
          <p:nvPr/>
        </p:nvSpPr>
        <p:spPr>
          <a:xfrm>
            <a:off x="5636030" y="1699405"/>
            <a:ext cx="4525888" cy="3372928"/>
          </a:xfrm>
          <a:prstGeom prst="rect">
            <a:avLst/>
          </a:prstGeom>
          <a:noFill/>
          <a:ln/>
        </p:spPr>
        <p:txBody>
          <a:bodyPr wrap="square" rtlCol="0" anchor="t"/>
          <a:lstStyle/>
          <a:p>
            <a:pPr marL="0" indent="0" algn="l">
              <a:lnSpc>
                <a:spcPts val="2100"/>
              </a:lnSpc>
              <a:buNone/>
            </a:pPr>
            <a:r>
              <a:rPr lang="en-US" sz="1500" dirty="0">
                <a:solidFill>
                  <a:srgbClr val="000000"/>
                </a:solidFill>
              </a:rPr>
              <a:t>Вторая уникальная особенность лазера называется когерентностью.
Внутри луча все световые волны движутся абсолютно синхронно, а их впадины и гребни идеально совпадают во времени и пространстве.
Они идут ровным строем, поддерживая амплитуду друг друга, что даёт лазеру его невероятную плотность и огромную энергию в одной точке.
</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005840" y="583969"/>
            <a:ext cx="10141527" cy="565263"/>
          </a:xfrm>
          <a:prstGeom prst="rect">
            <a:avLst/>
          </a:prstGeom>
          <a:noFill/>
          <a:ln/>
        </p:spPr>
        <p:txBody>
          <a:bodyPr wrap="square" rtlCol="0" anchor="t"/>
          <a:lstStyle/>
          <a:p>
            <a:pPr marL="0" indent="0" algn="l">
              <a:lnSpc>
                <a:spcPts val="3100"/>
              </a:lnSpc>
              <a:buNone/>
            </a:pPr>
            <a:r>
              <a:rPr lang="en-US" sz="2200" b="1" dirty="0">
                <a:solidFill>
                  <a:srgbClr val="000000"/>
                </a:solidFill>
              </a:rPr>
              <a:t>Свойства луча: узкая направленность</a:t>
            </a:r>
            <a:endParaRPr lang="en-US" sz="2200" dirty="0"/>
          </a:p>
        </p:txBody>
      </p:sp>
      <p:sp>
        <p:nvSpPr>
          <p:cNvPr id="4" name="Text 1"/>
          <p:cNvSpPr/>
          <p:nvPr/>
        </p:nvSpPr>
        <p:spPr>
          <a:xfrm>
            <a:off x="1005841" y="1845425"/>
            <a:ext cx="7560190" cy="1778924"/>
          </a:xfrm>
          <a:prstGeom prst="rect">
            <a:avLst/>
          </a:prstGeom>
          <a:noFill/>
          <a:ln/>
        </p:spPr>
        <p:txBody>
          <a:bodyPr wrap="square" rtlCol="0" anchor="t"/>
          <a:lstStyle/>
          <a:p>
            <a:pPr marL="0" indent="0" algn="l">
              <a:lnSpc>
                <a:spcPts val="2100"/>
              </a:lnSpc>
              <a:buNone/>
            </a:pPr>
            <a:r>
              <a:rPr lang="en-US" sz="1500" dirty="0">
                <a:solidFill>
                  <a:srgbClr val="000000"/>
                </a:solidFill>
              </a:rPr>
              <a:t>Обычный свет моментально рассеивается в пространстве, освещая широкую площадь вокруг своего источника.
Лазер генерирует узконаправленный пучок, который практически не расширяется даже на очень больших дистанциях. 
</a:t>
            </a:r>
            <a:endParaRPr lang="en-US" sz="1500" dirty="0"/>
          </a:p>
        </p:txBody>
      </p:sp>
      <p:sp>
        <p:nvSpPr>
          <p:cNvPr id="5" name="Text 2"/>
          <p:cNvSpPr/>
          <p:nvPr/>
        </p:nvSpPr>
        <p:spPr>
          <a:xfrm>
            <a:off x="1005840" y="4006735"/>
            <a:ext cx="6990847" cy="714895"/>
          </a:xfrm>
          <a:prstGeom prst="rect">
            <a:avLst/>
          </a:prstGeom>
          <a:noFill/>
          <a:ln/>
        </p:spPr>
        <p:txBody>
          <a:bodyPr wrap="square" rtlCol="0" anchor="t"/>
          <a:lstStyle/>
          <a:p>
            <a:pPr marL="0" indent="0" algn="l">
              <a:lnSpc>
                <a:spcPts val="2100"/>
              </a:lnSpc>
              <a:buNone/>
            </a:pPr>
            <a:r>
              <a:rPr lang="en-US" sz="1500" dirty="0">
                <a:solidFill>
                  <a:srgbClr val="000000"/>
                </a:solidFill>
              </a:rPr>
              <a:t>Физики успешно отправляли лазерный сигнал на Луну, и световое пятно на её поверхности составило всего несколько километров в диаметре.</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498764" y="415636"/>
            <a:ext cx="3308465" cy="6051665"/>
          </a:xfrm>
          <a:prstGeom prst="rect">
            <a:avLst/>
          </a:prstGeom>
        </p:spPr>
      </p:pic>
      <p:sp>
        <p:nvSpPr>
          <p:cNvPr id="4" name="Text 0"/>
          <p:cNvSpPr/>
          <p:nvPr/>
        </p:nvSpPr>
        <p:spPr>
          <a:xfrm>
            <a:off x="4513811" y="1082733"/>
            <a:ext cx="5985164" cy="565266"/>
          </a:xfrm>
          <a:prstGeom prst="rect">
            <a:avLst/>
          </a:prstGeom>
          <a:noFill/>
          <a:ln/>
        </p:spPr>
        <p:txBody>
          <a:bodyPr wrap="square" rtlCol="0" anchor="t"/>
          <a:lstStyle/>
          <a:p>
            <a:pPr marL="0" indent="0" algn="l">
              <a:lnSpc>
                <a:spcPts val="3100"/>
              </a:lnSpc>
              <a:buNone/>
            </a:pPr>
            <a:r>
              <a:rPr lang="en-US" sz="2200" b="1" dirty="0">
                <a:solidFill>
                  <a:srgbClr val="000000"/>
                </a:solidFill>
              </a:rPr>
              <a:t>Непрерывные и импульсные лазеры</a:t>
            </a:r>
            <a:endParaRPr lang="en-US" sz="2200" dirty="0"/>
          </a:p>
        </p:txBody>
      </p:sp>
      <p:sp>
        <p:nvSpPr>
          <p:cNvPr id="5" name="Text 1"/>
          <p:cNvSpPr/>
          <p:nvPr/>
        </p:nvSpPr>
        <p:spPr>
          <a:xfrm>
            <a:off x="4513811" y="2078182"/>
            <a:ext cx="5818909" cy="714895"/>
          </a:xfrm>
          <a:prstGeom prst="rect">
            <a:avLst/>
          </a:prstGeom>
          <a:noFill/>
          <a:ln/>
        </p:spPr>
        <p:txBody>
          <a:bodyPr wrap="square" rtlCol="0" anchor="t"/>
          <a:lstStyle/>
          <a:p>
            <a:pPr marL="0" indent="0" algn="l">
              <a:lnSpc>
                <a:spcPts val="2100"/>
              </a:lnSpc>
              <a:buNone/>
            </a:pPr>
            <a:r>
              <a:rPr lang="en-US" sz="1500" dirty="0">
                <a:solidFill>
                  <a:srgbClr val="000000"/>
                </a:solidFill>
              </a:rPr>
              <a:t>По режиму работы инженеры делят лазеры на две большие и понятные группы.</a:t>
            </a:r>
            <a:endParaRPr lang="en-US" sz="1500" dirty="0"/>
          </a:p>
        </p:txBody>
      </p:sp>
      <p:sp>
        <p:nvSpPr>
          <p:cNvPr id="6" name="Text 2"/>
          <p:cNvSpPr/>
          <p:nvPr/>
        </p:nvSpPr>
        <p:spPr>
          <a:xfrm>
            <a:off x="4513811" y="3192087"/>
            <a:ext cx="5818909" cy="2310938"/>
          </a:xfrm>
          <a:prstGeom prst="rect">
            <a:avLst/>
          </a:prstGeom>
          <a:noFill/>
          <a:ln/>
        </p:spPr>
        <p:txBody>
          <a:bodyPr wrap="square" rtlCol="0" anchor="t"/>
          <a:lstStyle/>
          <a:p>
            <a:pPr marL="0" indent="0" algn="l">
              <a:lnSpc>
                <a:spcPts val="2100"/>
              </a:lnSpc>
              <a:buNone/>
            </a:pPr>
            <a:r>
              <a:rPr lang="en-US" sz="1500" dirty="0">
                <a:solidFill>
                  <a:srgbClr val="000000"/>
                </a:solidFill>
              </a:rPr>
              <a:t>Одни аппараты светят непрерывно и ровно, что отлично подходит для сканирования штрих-кодов или проведения аккуратных хирургических надрезов.
Другие выдают свет короткими, но чудовищно мощными импульсами, пробивая толстый металл за крошечные доли секунды.
</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824214" y="982980"/>
            <a:ext cx="9965706" cy="565266"/>
          </a:xfrm>
          <a:prstGeom prst="rect">
            <a:avLst/>
          </a:prstGeom>
          <a:noFill/>
          <a:ln/>
        </p:spPr>
        <p:txBody>
          <a:bodyPr wrap="square" rtlCol="0" anchor="t"/>
          <a:lstStyle/>
          <a:p>
            <a:pPr marL="0" indent="0" algn="l">
              <a:lnSpc>
                <a:spcPts val="3100"/>
              </a:lnSpc>
              <a:buNone/>
            </a:pPr>
            <a:r>
              <a:rPr lang="en-US" sz="2200" b="1" dirty="0">
                <a:solidFill>
                  <a:srgbClr val="000000"/>
                </a:solidFill>
              </a:rPr>
              <a:t>Газовые и твердотельные лазеры</a:t>
            </a:r>
            <a:r>
              <a:rPr lang="en-US" sz="2200" dirty="0">
                <a:solidFill>
                  <a:srgbClr val="000000"/>
                </a:solidFill>
              </a:rPr>
              <a:t>
</a:t>
            </a:r>
            <a:endParaRPr lang="en-US" sz="2200" dirty="0"/>
          </a:p>
        </p:txBody>
      </p:sp>
      <p:sp>
        <p:nvSpPr>
          <p:cNvPr id="4" name="Text 1"/>
          <p:cNvSpPr/>
          <p:nvPr/>
        </p:nvSpPr>
        <p:spPr>
          <a:xfrm>
            <a:off x="824214" y="2078182"/>
            <a:ext cx="3325092" cy="1512916"/>
          </a:xfrm>
          <a:prstGeom prst="rect">
            <a:avLst/>
          </a:prstGeom>
          <a:noFill/>
          <a:ln/>
        </p:spPr>
        <p:txBody>
          <a:bodyPr wrap="square" rtlCol="0" anchor="t"/>
          <a:lstStyle/>
          <a:p>
            <a:pPr marL="0" indent="0" algn="l">
              <a:lnSpc>
                <a:spcPts val="2100"/>
              </a:lnSpc>
              <a:buNone/>
            </a:pPr>
            <a:r>
              <a:rPr lang="en-US" sz="1500" dirty="0">
                <a:solidFill>
                  <a:srgbClr val="000000"/>
                </a:solidFill>
              </a:rPr>
              <a:t>Самым первым в истории лазером стал массивный прибор на основе искусственно выращенного рубинового кристалла.
</a:t>
            </a:r>
            <a:endParaRPr lang="en-US" sz="1500" dirty="0"/>
          </a:p>
        </p:txBody>
      </p:sp>
      <p:sp>
        <p:nvSpPr>
          <p:cNvPr id="5" name="Text 2"/>
          <p:cNvSpPr/>
          <p:nvPr/>
        </p:nvSpPr>
        <p:spPr>
          <a:xfrm>
            <a:off x="4389120" y="2078182"/>
            <a:ext cx="3538555" cy="1512916"/>
          </a:xfrm>
          <a:prstGeom prst="rect">
            <a:avLst/>
          </a:prstGeom>
          <a:noFill/>
          <a:ln/>
        </p:spPr>
        <p:txBody>
          <a:bodyPr wrap="square" rtlCol="0" anchor="t"/>
          <a:lstStyle/>
          <a:p>
            <a:pPr marL="0" indent="0" algn="l">
              <a:lnSpc>
                <a:spcPts val="2100"/>
              </a:lnSpc>
              <a:buNone/>
            </a:pPr>
            <a:r>
              <a:rPr lang="en-US" sz="1500" dirty="0">
                <a:solidFill>
                  <a:srgbClr val="000000"/>
                </a:solidFill>
              </a:rPr>
              <a:t>Чуть позже инженеры собрали газовые установки, где красный свет стабильно рождается в длинной трубке со смесью гелия и неона.</a:t>
            </a:r>
            <a:endParaRPr lang="en-US" sz="1500" dirty="0"/>
          </a:p>
        </p:txBody>
      </p:sp>
      <p:sp>
        <p:nvSpPr>
          <p:cNvPr id="6" name="Text 3"/>
          <p:cNvSpPr/>
          <p:nvPr/>
        </p:nvSpPr>
        <p:spPr>
          <a:xfrm>
            <a:off x="8167490" y="2078182"/>
            <a:ext cx="3409159" cy="1648429"/>
          </a:xfrm>
          <a:prstGeom prst="rect">
            <a:avLst/>
          </a:prstGeom>
          <a:noFill/>
          <a:ln/>
        </p:spPr>
        <p:txBody>
          <a:bodyPr wrap="square" rtlCol="0" anchor="t"/>
          <a:lstStyle/>
          <a:p>
            <a:pPr marL="0" indent="0" algn="l">
              <a:lnSpc>
                <a:spcPts val="2100"/>
              </a:lnSpc>
              <a:buNone/>
            </a:pPr>
            <a:r>
              <a:rPr lang="en-US" sz="1500" dirty="0">
                <a:solidFill>
                  <a:srgbClr val="000000"/>
                </a:solidFill>
              </a:rPr>
              <a:t>Сегодня наибольшей популярностью пользуются миниатюрные полупроводниковые лазеры размером с песчинку, которые встраивают в компьютерные мышки и датчики.</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4" name="Text 0"/>
          <p:cNvSpPr/>
          <p:nvPr/>
        </p:nvSpPr>
        <p:spPr>
          <a:xfrm>
            <a:off x="726031" y="708660"/>
            <a:ext cx="5907525" cy="565266"/>
          </a:xfrm>
          <a:prstGeom prst="rect">
            <a:avLst/>
          </a:prstGeom>
          <a:noFill/>
          <a:ln/>
        </p:spPr>
        <p:txBody>
          <a:bodyPr wrap="square" rtlCol="0" anchor="t"/>
          <a:lstStyle/>
          <a:p>
            <a:pPr marL="0" indent="0" algn="l">
              <a:lnSpc>
                <a:spcPts val="3100"/>
              </a:lnSpc>
              <a:buNone/>
            </a:pPr>
            <a:r>
              <a:rPr lang="en-US" sz="2200" b="1" dirty="0">
                <a:solidFill>
                  <a:srgbClr val="000000"/>
                </a:solidFill>
              </a:rPr>
              <a:t>Применение в медицине</a:t>
            </a:r>
            <a:endParaRPr lang="en-US" sz="2200" dirty="0"/>
          </a:p>
        </p:txBody>
      </p:sp>
      <p:sp>
        <p:nvSpPr>
          <p:cNvPr id="5" name="Text 1"/>
          <p:cNvSpPr/>
          <p:nvPr/>
        </p:nvSpPr>
        <p:spPr>
          <a:xfrm>
            <a:off x="726031" y="1475509"/>
            <a:ext cx="5441855" cy="3906982"/>
          </a:xfrm>
          <a:prstGeom prst="rect">
            <a:avLst/>
          </a:prstGeom>
          <a:noFill/>
          <a:ln/>
        </p:spPr>
        <p:txBody>
          <a:bodyPr wrap="square" rtlCol="0" anchor="t"/>
          <a:lstStyle/>
          <a:p>
            <a:pPr marL="0" indent="0" algn="l">
              <a:lnSpc>
                <a:spcPts val="2100"/>
              </a:lnSpc>
              <a:buNone/>
            </a:pPr>
            <a:r>
              <a:rPr lang="en-US" sz="1500" dirty="0">
                <a:solidFill>
                  <a:srgbClr val="000000"/>
                </a:solidFill>
              </a:rPr>
              <a:t>Врачи очень быстро оценили способность лазера доставлять нужную энергию в микроскопическую точку человеческого тела.
Сегодня хирурги применяют сфокусированный луч вместо стального скальпеля, поскольку свет мгновенно запаивает кровеносные сосуды и не оставляет глубоких шрамов.
В офтальмологии короткие лазерные вспышки ювелирно меняют форму хрусталика, возвращая людям чёткое зрение без тяжёлых операций.
</a:t>
            </a:r>
            <a:endParaRPr lang="en-US" sz="1500" dirty="0"/>
          </a:p>
        </p:txBody>
      </p:sp>
      <p:pic>
        <p:nvPicPr>
          <p:cNvPr id="7" name="Рисунок 6" descr="Изображение выглядит как комната, Медицинское оборудование, медицинский, здравоохранение&#10;&#10;Контент, сгенерированный ИИ, может содержать ошибки.">
            <a:extLst>
              <a:ext uri="{FF2B5EF4-FFF2-40B4-BE49-F238E27FC236}">
                <a16:creationId xmlns:a16="http://schemas.microsoft.com/office/drawing/2014/main" id="{BCFD1646-06FA-1498-512E-23C5947E99D5}"/>
              </a:ext>
            </a:extLst>
          </p:cNvPr>
          <p:cNvPicPr>
            <a:picLocks noChangeAspect="1"/>
          </p:cNvPicPr>
          <p:nvPr/>
        </p:nvPicPr>
        <p:blipFill>
          <a:blip r:embed="rId4"/>
          <a:stretch>
            <a:fillRect/>
          </a:stretch>
        </p:blipFill>
        <p:spPr>
          <a:xfrm>
            <a:off x="7204647" y="631767"/>
            <a:ext cx="4416262" cy="559446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271847" y="750224"/>
            <a:ext cx="10141527" cy="565265"/>
          </a:xfrm>
          <a:prstGeom prst="rect">
            <a:avLst/>
          </a:prstGeom>
          <a:noFill/>
          <a:ln/>
        </p:spPr>
        <p:txBody>
          <a:bodyPr wrap="square" rtlCol="0" anchor="t"/>
          <a:lstStyle/>
          <a:p>
            <a:pPr marL="0" indent="0" algn="l">
              <a:lnSpc>
                <a:spcPts val="3100"/>
              </a:lnSpc>
              <a:buNone/>
            </a:pPr>
            <a:r>
              <a:rPr lang="en-US" sz="2200" b="1" dirty="0">
                <a:solidFill>
                  <a:srgbClr val="000000"/>
                </a:solidFill>
              </a:rPr>
              <a:t>Применение в промышленности и связи</a:t>
            </a:r>
            <a:endParaRPr lang="en-US" sz="2200" dirty="0"/>
          </a:p>
        </p:txBody>
      </p:sp>
      <p:sp>
        <p:nvSpPr>
          <p:cNvPr id="4" name="Text 1"/>
          <p:cNvSpPr/>
          <p:nvPr/>
        </p:nvSpPr>
        <p:spPr>
          <a:xfrm>
            <a:off x="1271848" y="1770611"/>
            <a:ext cx="8312100" cy="1778924"/>
          </a:xfrm>
          <a:prstGeom prst="rect">
            <a:avLst/>
          </a:prstGeom>
          <a:noFill/>
          <a:ln/>
        </p:spPr>
        <p:txBody>
          <a:bodyPr wrap="square" rtlCol="0" anchor="t"/>
          <a:lstStyle/>
          <a:p>
            <a:pPr marL="0" indent="0" algn="l">
              <a:lnSpc>
                <a:spcPts val="2100"/>
              </a:lnSpc>
              <a:buNone/>
            </a:pPr>
            <a:r>
              <a:rPr lang="en-US" sz="1500" dirty="0">
                <a:solidFill>
                  <a:srgbClr val="000000"/>
                </a:solidFill>
              </a:rPr>
              <a:t>Тяжёлая промышленность использует мощные инфракрасные установки для ровной резки и прочной сварки толстых стальных листов на заводах.
В сфере связи тончайшие стеклянные нити оптоволокна передают лазерные сигналы на тысячи километров по дну океанов.
</a:t>
            </a:r>
            <a:endParaRPr lang="en-US" sz="1500" dirty="0"/>
          </a:p>
        </p:txBody>
      </p:sp>
      <p:sp>
        <p:nvSpPr>
          <p:cNvPr id="5" name="Text 2"/>
          <p:cNvSpPr/>
          <p:nvPr/>
        </p:nvSpPr>
        <p:spPr>
          <a:xfrm>
            <a:off x="1271847" y="3857105"/>
            <a:ext cx="7587481" cy="714895"/>
          </a:xfrm>
          <a:prstGeom prst="rect">
            <a:avLst/>
          </a:prstGeom>
          <a:noFill/>
          <a:ln/>
        </p:spPr>
        <p:txBody>
          <a:bodyPr wrap="square" rtlCol="0" anchor="t"/>
          <a:lstStyle/>
          <a:p>
            <a:pPr marL="0" indent="0" algn="l">
              <a:lnSpc>
                <a:spcPts val="2100"/>
              </a:lnSpc>
              <a:buNone/>
            </a:pPr>
            <a:r>
              <a:rPr lang="en-US" sz="1500" dirty="0">
                <a:solidFill>
                  <a:srgbClr val="000000"/>
                </a:solidFill>
              </a:rPr>
              <a:t>Именно этот закодированный свет обеспечивает бесперебойную работу мирового интернета и мгновенно доставляет данные на домашние роутеры.</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498764" y="415636"/>
            <a:ext cx="3308465" cy="6051665"/>
          </a:xfrm>
          <a:prstGeom prst="rect">
            <a:avLst/>
          </a:prstGeom>
        </p:spPr>
      </p:pic>
      <p:sp>
        <p:nvSpPr>
          <p:cNvPr id="4" name="Text 0"/>
          <p:cNvSpPr/>
          <p:nvPr/>
        </p:nvSpPr>
        <p:spPr>
          <a:xfrm>
            <a:off x="4513811" y="595223"/>
            <a:ext cx="5985164" cy="629728"/>
          </a:xfrm>
          <a:prstGeom prst="rect">
            <a:avLst/>
          </a:prstGeom>
          <a:noFill/>
          <a:ln/>
        </p:spPr>
        <p:txBody>
          <a:bodyPr wrap="square" rtlCol="0" anchor="t"/>
          <a:lstStyle/>
          <a:p>
            <a:pPr marL="0" indent="0" algn="l">
              <a:lnSpc>
                <a:spcPts val="3100"/>
              </a:lnSpc>
              <a:buNone/>
            </a:pPr>
            <a:r>
              <a:rPr lang="en-US" sz="2200" b="1" dirty="0">
                <a:solidFill>
                  <a:srgbClr val="000000"/>
                </a:solidFill>
              </a:rPr>
              <a:t>Заключение</a:t>
            </a:r>
            <a:endParaRPr lang="en-US" sz="2200" dirty="0"/>
          </a:p>
        </p:txBody>
      </p:sp>
      <p:sp>
        <p:nvSpPr>
          <p:cNvPr id="5" name="Text 1"/>
          <p:cNvSpPr/>
          <p:nvPr/>
        </p:nvSpPr>
        <p:spPr>
          <a:xfrm>
            <a:off x="4513811" y="1587260"/>
            <a:ext cx="5818909" cy="871268"/>
          </a:xfrm>
          <a:prstGeom prst="rect">
            <a:avLst/>
          </a:prstGeom>
          <a:noFill/>
          <a:ln/>
        </p:spPr>
        <p:txBody>
          <a:bodyPr wrap="square" rtlCol="0" anchor="t"/>
          <a:lstStyle/>
          <a:p>
            <a:pPr marL="0" indent="0" algn="l">
              <a:lnSpc>
                <a:spcPts val="2100"/>
              </a:lnSpc>
              <a:buNone/>
            </a:pPr>
            <a:r>
              <a:rPr lang="en-US" sz="1500" dirty="0">
                <a:solidFill>
                  <a:srgbClr val="000000"/>
                </a:solidFill>
              </a:rPr>
              <a:t>Долгое время после изобретения лазер в шутку называли изящным прибором, для которого пока не нашли практической задачи.</a:t>
            </a:r>
            <a:endParaRPr lang="en-US" sz="1500" dirty="0"/>
          </a:p>
        </p:txBody>
      </p:sp>
      <p:sp>
        <p:nvSpPr>
          <p:cNvPr id="6" name="Text 2"/>
          <p:cNvSpPr/>
          <p:nvPr/>
        </p:nvSpPr>
        <p:spPr>
          <a:xfrm>
            <a:off x="4513811" y="2579298"/>
            <a:ext cx="5070136" cy="3173109"/>
          </a:xfrm>
          <a:prstGeom prst="rect">
            <a:avLst/>
          </a:prstGeom>
          <a:noFill/>
          <a:ln/>
        </p:spPr>
        <p:txBody>
          <a:bodyPr wrap="square" rtlCol="0" anchor="t"/>
          <a:lstStyle/>
          <a:p>
            <a:pPr marL="0" indent="0" algn="l">
              <a:lnSpc>
                <a:spcPts val="2100"/>
              </a:lnSpc>
              <a:buNone/>
            </a:pPr>
            <a:r>
              <a:rPr lang="en-US" sz="1500" dirty="0">
                <a:solidFill>
                  <a:srgbClr val="000000"/>
                </a:solidFill>
              </a:rPr>
              <a:t>Сегодня эта технология работает везде: от считывания простых ценников в магазинах до передачи терабайтов данных по континентальным кабелям.
Сложные квантовые законы покинули страницы университетских учебников и стали привычным инструментом инженеров, врачей и связистов. 
</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TotalTime>
  <Words>936</Words>
  <Application>Microsoft Office PowerPoint</Application>
  <PresentationFormat>Широкоэкранный</PresentationFormat>
  <Paragraphs>65</Paragraphs>
  <Slides>15</Slides>
  <Notes>15</Notes>
  <HiddenSlides>0</HiddenSlides>
  <MMClips>0</MMClips>
  <ScaleCrop>false</ScaleCrop>
  <HeadingPairs>
    <vt:vector size="6" baseType="variant">
      <vt:variant>
        <vt:lpstr>Использованные шрифты</vt:lpstr>
      </vt:variant>
      <vt:variant>
        <vt:i4>1</vt:i4>
      </vt:variant>
      <vt:variant>
        <vt:lpstr>Тема</vt:lpstr>
      </vt:variant>
      <vt:variant>
        <vt:i4>1</vt:i4>
      </vt:variant>
      <vt:variant>
        <vt:lpstr>Заголовки слайдов</vt:lpstr>
      </vt:variant>
      <vt:variant>
        <vt:i4>15</vt:i4>
      </vt:variant>
    </vt:vector>
  </HeadingPairs>
  <TitlesOfParts>
    <vt:vector size="17" baseType="lpstr">
      <vt:lpstr>Arial</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Anna Izguzhina</cp:lastModifiedBy>
  <cp:revision>2</cp:revision>
  <dcterms:created xsi:type="dcterms:W3CDTF">2026-09-15T08:32:28Z</dcterms:created>
  <dcterms:modified xsi:type="dcterms:W3CDTF">2026-09-15T08:46:45Z</dcterms:modified>
</cp:coreProperties>
</file>