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1" d="100"/>
          <a:sy n="111" d="100"/>
        </p:scale>
        <p:origin x="9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05399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1273" y="498764"/>
            <a:ext cx="4804756" cy="4804756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051665" y="4987636"/>
            <a:ext cx="7481455" cy="44888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endParaRPr lang="en-US" sz="1500" dirty="0"/>
          </a:p>
        </p:txBody>
      </p:sp>
      <p:sp>
        <p:nvSpPr>
          <p:cNvPr id="5" name="Text 1"/>
          <p:cNvSpPr/>
          <p:nvPr/>
        </p:nvSpPr>
        <p:spPr>
          <a:xfrm>
            <a:off x="6051666" y="724619"/>
            <a:ext cx="5411584" cy="72387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400" b="1" dirty="0" err="1">
                <a:solidFill>
                  <a:srgbClr val="000000"/>
                </a:solidFill>
              </a:rPr>
              <a:t>Инфекционн</a:t>
            </a:r>
            <a:r>
              <a:rPr lang="ru-RU" sz="2400" b="1" dirty="0" err="1">
                <a:solidFill>
                  <a:srgbClr val="000000"/>
                </a:solidFill>
              </a:rPr>
              <a:t>ая</a:t>
            </a:r>
            <a:r>
              <a:rPr lang="en-US" sz="2400" b="1" dirty="0">
                <a:solidFill>
                  <a:srgbClr val="000000"/>
                </a:solidFill>
              </a:rPr>
              <a:t> </a:t>
            </a:r>
            <a:r>
              <a:rPr lang="en-US" sz="2400" b="1" dirty="0" err="1">
                <a:solidFill>
                  <a:srgbClr val="000000"/>
                </a:solidFill>
              </a:rPr>
              <a:t>заболева</a:t>
            </a:r>
            <a:r>
              <a:rPr lang="ru-RU" sz="2400" b="1" dirty="0" err="1">
                <a:solidFill>
                  <a:srgbClr val="000000"/>
                </a:solidFill>
              </a:rPr>
              <a:t>емость</a:t>
            </a:r>
            <a:r>
              <a:rPr lang="ru-RU" sz="2400" b="1" dirty="0">
                <a:solidFill>
                  <a:srgbClr val="000000"/>
                </a:solidFill>
              </a:rPr>
              <a:t> людей</a:t>
            </a:r>
            <a:r>
              <a:rPr lang="en-US" sz="2400" b="1" dirty="0">
                <a:solidFill>
                  <a:srgbClr val="000000"/>
                </a:solidFill>
              </a:rPr>
              <a:t> и </a:t>
            </a:r>
            <a:r>
              <a:rPr lang="en-US" sz="2400" b="1" dirty="0" err="1">
                <a:solidFill>
                  <a:srgbClr val="000000"/>
                </a:solidFill>
              </a:rPr>
              <a:t>защита</a:t>
            </a:r>
            <a:r>
              <a:rPr lang="en-US" sz="2400" b="1" dirty="0">
                <a:solidFill>
                  <a:srgbClr val="000000"/>
                </a:solidFill>
              </a:rPr>
              <a:t> </a:t>
            </a:r>
            <a:r>
              <a:rPr lang="ru-RU" sz="2400" b="1" dirty="0">
                <a:solidFill>
                  <a:srgbClr val="000000"/>
                </a:solidFill>
              </a:rPr>
              <a:t>населения</a:t>
            </a:r>
            <a:endParaRPr lang="en-US" sz="2400" dirty="0"/>
          </a:p>
        </p:txBody>
      </p:sp>
      <p:sp>
        <p:nvSpPr>
          <p:cNvPr id="6" name="Text 2"/>
          <p:cNvSpPr/>
          <p:nvPr/>
        </p:nvSpPr>
        <p:spPr>
          <a:xfrm>
            <a:off x="6051666" y="1870364"/>
            <a:ext cx="4645089" cy="295933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Инфекционные заболевания вызывают различные микроскопические организмы, которые, попадая в тело человека, начинают активно размножаться и нарушают его привычную работу.
Понимание механизмов их распространения и существующих мер защиты помогает эффективно сохранять как личное здоровье, так и благополучие всего общества. 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652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Что такое инфекция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8" y="2078182"/>
            <a:ext cx="8441496" cy="177892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Инфекция представляет собой сложный процесс проникновения в организм человека болезнетворных микроорганизмов.
Внутри организма эти микробы начинают активно размножаться, выделяя при этом ядовитые вещества, известные как токсины. 
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4231178"/>
            <a:ext cx="8277595" cy="71489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результате их жизнедеятельности нарушается нормальная работа внутренних органов, что и приводит к заметному ухудшению общего самочувствия.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1797" y="-552874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5818909"/>
            <a:ext cx="7481455" cy="44888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endParaRPr lang="en-US" sz="1500" dirty="0"/>
          </a:p>
        </p:txBody>
      </p:sp>
      <p:sp>
        <p:nvSpPr>
          <p:cNvPr id="5" name="Text 1"/>
          <p:cNvSpPr/>
          <p:nvPr/>
        </p:nvSpPr>
        <p:spPr>
          <a:xfrm>
            <a:off x="714895" y="658784"/>
            <a:ext cx="5985164" cy="5652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Возбудители болезней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648393" y="1729047"/>
            <a:ext cx="5818909" cy="98090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Инфекционные болезни вызывают четыре основных типа возбудителей: это бактерии, вирусы, микроскопические грибки и простейшие организмы.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3127664"/>
            <a:ext cx="5885411" cy="10785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 примеру, бактериальные инфекции могут стать причиной ангины или пневмонии, а вирусы ответственны за грипп, ветрянку и корь.</a:t>
            </a:r>
            <a:endParaRPr lang="en-US" sz="1500" dirty="0"/>
          </a:p>
        </p:txBody>
      </p:sp>
      <p:sp>
        <p:nvSpPr>
          <p:cNvPr id="8" name="Text 4"/>
          <p:cNvSpPr/>
          <p:nvPr/>
        </p:nvSpPr>
        <p:spPr>
          <a:xfrm>
            <a:off x="648393" y="4438996"/>
            <a:ext cx="5885411" cy="115547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Для успешной борьбы с каждым конкретным типом возбудителя требуются специфические лекарственные препараты и индивидуальные методы лечения.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652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Пути передачи инфекции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8" y="1737360"/>
            <a:ext cx="8130944" cy="179947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Инфекция способна передаваться от больного человека или бессимптомного носителя к здоровому организму несколькими основными способами.
</a:t>
            </a:r>
            <a:endParaRPr lang="ru-RU" sz="1500" dirty="0">
              <a:solidFill>
                <a:srgbClr val="000000"/>
              </a:solidFill>
            </a:endParaRPr>
          </a:p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
Ключевыми путями передачи считаются воздушно-капельный, пищевой, контактно-бытовой и через кровь или укусы насекомых. 
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898669"/>
            <a:ext cx="8286221" cy="71489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Детальное знание этих путей помогает осознанно выбирать наиболее эффективные способы защиты от возможного заражения.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5636029"/>
            <a:ext cx="7481455" cy="44888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endParaRPr lang="en-US" sz="1500" dirty="0"/>
          </a:p>
        </p:txBody>
      </p:sp>
      <p:sp>
        <p:nvSpPr>
          <p:cNvPr id="5" name="Text 1"/>
          <p:cNvSpPr/>
          <p:nvPr/>
        </p:nvSpPr>
        <p:spPr>
          <a:xfrm>
            <a:off x="5636029" y="871267"/>
            <a:ext cx="5985164" cy="58957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Воздушно-капельный путь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5636029" y="1768415"/>
            <a:ext cx="5095231" cy="27204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Опасные микробы попадают в окружающий воздух вместе с мельчайшими аэрозольными каплями слюны и слизи во время кашля, чихания или даже громкого разговора.
Здоровый человек, который находится в непосредственной близости от больного, может вдохнуть этот заражённый аэрозоль и впоследствии заболеть. 
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5636029" y="4364966"/>
            <a:ext cx="4957209" cy="14123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Именно таким способом распространяются грипп, ОРВИ, корь, ветряная оспа и множество других острых респираторных заболеваний.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14647" y="941416"/>
            <a:ext cx="10591713" cy="58189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2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Пищевой и водный пути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814647" y="2036618"/>
            <a:ext cx="5278582" cy="177892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Возбудители кишечных инфекций чаще всего проникают в организм через грязные руки, недостаточно промытые овощи, фрукты или ягоды, а также при употреблении сырой воды из открытых источников или продуктов, которые хранились при неправильной температуре.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325985" y="2036618"/>
            <a:ext cx="4156364" cy="15129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Данный путь передачи особенно характерен для острых кишечных инфекций, среди которых наиболее известны дизентерия, холера и сальмонеллёз.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13811" y="5818909"/>
            <a:ext cx="7481455" cy="44888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endParaRPr lang="en-US" sz="1500" dirty="0"/>
          </a:p>
        </p:txBody>
      </p:sp>
      <p:sp>
        <p:nvSpPr>
          <p:cNvPr id="5" name="Text 1"/>
          <p:cNvSpPr/>
          <p:nvPr/>
        </p:nvSpPr>
        <p:spPr>
          <a:xfrm>
            <a:off x="4513811" y="559031"/>
            <a:ext cx="5985164" cy="56526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Контактный путь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4513812" y="1704109"/>
            <a:ext cx="5354808" cy="231093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Заражение при контактном пути происходит в результате прямого физического соприкосновения с кожей или слизистыми оболочками больного человека.
Инфекция может также передаваться опосредованно, через общие предметы личного и бытового пользования: полотенца, посуду, игрушки или дверные ручки. 
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513811" y="4389120"/>
            <a:ext cx="5354809" cy="98090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Таким контактно-бытовым способом обычно распространяются чесотка, конъюнктивит и различные грибковые заболевания кожи и ногтей.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92038" y="825038"/>
            <a:ext cx="9698129" cy="56526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Через кровь и укусы насекомых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992038" y="2078182"/>
            <a:ext cx="3140015" cy="204493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Некоторые опасные возбудители способны проникать напрямую в кровеносную систему через незащищённые порезы, открытые раны и даже мелкие ссадины.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4313208" y="2078182"/>
            <a:ext cx="3674852" cy="177892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 может произойти как при использовании нестерильных медицинских или косметических инструментов, так и при укусах кровососущих насекомых-переносчиков.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169216" y="2078182"/>
            <a:ext cx="2915727" cy="15129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иксодовые клещи переносят вирусный энцефалит и боррелиоз, а некоторые виды комаров в тропических странах — возбудителя малярии.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4211" y="523702"/>
            <a:ext cx="4291014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5985164"/>
            <a:ext cx="7481455" cy="44888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endParaRPr lang="en-US" sz="1500" dirty="0"/>
          </a:p>
        </p:txBody>
      </p:sp>
      <p:sp>
        <p:nvSpPr>
          <p:cNvPr id="5" name="Text 1"/>
          <p:cNvSpPr/>
          <p:nvPr/>
        </p:nvSpPr>
        <p:spPr>
          <a:xfrm>
            <a:off x="1026543" y="525780"/>
            <a:ext cx="5607014" cy="565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Инкубационный период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1026543" y="1616829"/>
            <a:ext cx="5331125" cy="406907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Инкубационным периодом в медицине принято называть скрытый промежуток времени от момента попадания микроба в организм до появления первых явных симптомов.
В течение этого времени возбудитель уже активно размножается, но сам человек ещё не ощущает признаков недомогания и чувствует себя здоровым. 
Продолжительность этого периода для разных инфекций может сильно варьироваться: от нескольких часов при гриппе до многих месяцев. 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6526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Иммунитет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729047"/>
            <a:ext cx="8406991" cy="71489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Иммунитетом называют естественную защитную систему организма, способную распознавать и целенаправленно уничтожать чужеродные микроорганизмы.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2826327"/>
            <a:ext cx="8406991" cy="177892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Иммунитет принято разделять на врождённый, данный нам от природы, и приобретённый, который формируется у человека на протяжении всей его жизни.
Приобретённый иммунитет вырабатывается либо после перенесённого заболевания, либо в результате специальной профилактической вакцинации. 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13811" y="6367549"/>
            <a:ext cx="7481455" cy="44888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endParaRPr lang="en-US" sz="1500" dirty="0"/>
          </a:p>
        </p:txBody>
      </p:sp>
      <p:sp>
        <p:nvSpPr>
          <p:cNvPr id="5" name="Text 1"/>
          <p:cNvSpPr/>
          <p:nvPr/>
        </p:nvSpPr>
        <p:spPr>
          <a:xfrm>
            <a:off x="4513811" y="625533"/>
            <a:ext cx="5985164" cy="56526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Вакцинация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4513812" y="1745673"/>
            <a:ext cx="5354808" cy="231093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Вакцинация, более известная как прививка, представляет собой целенаправленное введение в организм препарата для формирования стойкого искусственного иммунитета.
Вакцинный препарат содержит ослабленный или инактивированный (убитый) микроб, который стимулирует иммунную систему на выработку защитных антител. 
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513811" y="4563687"/>
            <a:ext cx="5259917" cy="98090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Благодаря подобной «тренировке» при последующей встрече с настоящей инфекцией подготовленный организм побеждает её очень быстро и без серьёзных осложнений.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6526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Личная гигиена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8" y="2078182"/>
            <a:ext cx="8148198" cy="71489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Тщательное соблюдение простых правил личной гигиены служит надёжной и основной защитой от большинства инфекционных заболеваний, особенно кишечных.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241964"/>
            <a:ext cx="8148199" cy="177892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Ключевое правило — это обязательное и тщательное мытьё рук с мылом после возвращения с улицы, посещения туалета и непосредственно перед каждым приёмом пищи.
Кроме того, очень важно употреблять только кипячёную или бутилированную воду, а также всегда хорошо промывать свежие овощи, фрукты и зелень. 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5785658"/>
            <a:ext cx="7481455" cy="44888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endParaRPr lang="en-US" sz="1500" dirty="0"/>
          </a:p>
        </p:txBody>
      </p:sp>
      <p:sp>
        <p:nvSpPr>
          <p:cNvPr id="5" name="Text 1"/>
          <p:cNvSpPr/>
          <p:nvPr/>
        </p:nvSpPr>
        <p:spPr>
          <a:xfrm>
            <a:off x="648393" y="525780"/>
            <a:ext cx="5985164" cy="565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Карантин и дезинфекция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648393" y="1571105"/>
            <a:ext cx="5818909" cy="98090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Карантин представляет собой комплекс мер по временной изоляции заболевших людей, а также тех, кто мог с ними контактировать.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2700069"/>
            <a:ext cx="5174437" cy="279464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Данная ограничительная мера необходима для того, чтобы прервать цепочку передачи инфекции и остановить её дальнейшее распространение. 
Дезинфекция же подразумевает целенаправленную обработку поверхностей, предметов и помещений специальными химическими средствами для полного уничтожения возбудителей. 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6526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Если вы заболели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8" y="2078182"/>
            <a:ext cx="8182704" cy="71489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появлении самых первых симптомов заболевания, например высокой температуры, кашля или сильной слабости, необходимо немедленно остаться дома.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8" y="3241964"/>
            <a:ext cx="7975670" cy="177892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Такое ответственное поведение поможет избежать заражения одноклассников, учителей, а также случайных людей в общественных местах.
Нужно обязательно сообщить о своём плохом самочувствии родителям или другим взрослым и вызвать врача на дом для точной диагностики и назначения лечения. 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5453149"/>
            <a:ext cx="7481455" cy="44888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endParaRPr lang="en-US" sz="1500" dirty="0"/>
          </a:p>
        </p:txBody>
      </p:sp>
      <p:sp>
        <p:nvSpPr>
          <p:cNvPr id="5" name="Text 1"/>
          <p:cNvSpPr/>
          <p:nvPr/>
        </p:nvSpPr>
        <p:spPr>
          <a:xfrm>
            <a:off x="4804756" y="483079"/>
            <a:ext cx="5985164" cy="63913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Заключение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4804756" y="1690778"/>
            <a:ext cx="5818909" cy="37623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Инфекционные заболевания по-прежнему остаются серьёзной глобальной опасностью, однако знание основных путей их передачи и соблюдение простых правил профилактики помогает существенно снизить риск заражения как для себя, так и для окружающих. 
Ответственное отношение к собственному здоровью, которое включает в себя соблюдение личной гигиены, сбалансированное питание и своевременную вакцинацию, является самым надёжным вкладом в общую безопасность и благополучие. 
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971</Words>
  <Application>Microsoft Office PowerPoint</Application>
  <PresentationFormat>Широкоэкранный</PresentationFormat>
  <Paragraphs>60</Paragraphs>
  <Slides>15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7" baseType="lpstr">
      <vt:lpstr>Arial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Anna Izguzhina</cp:lastModifiedBy>
  <cp:revision>2</cp:revision>
  <dcterms:created xsi:type="dcterms:W3CDTF">2026-09-19T18:07:12Z</dcterms:created>
  <dcterms:modified xsi:type="dcterms:W3CDTF">2026-09-19T18:16:02Z</dcterms:modified>
</cp:coreProperties>
</file>