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7218" y="498764"/>
            <a:ext cx="4804756" cy="4804756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15142" y="5577840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556953" y="500842"/>
            <a:ext cx="5985164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История праздника Новый год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56953" y="1637607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Традиция отмечать начало очередного годового цикла зародилась тысячелетия назад и неразрывно связана с развитием земледелия.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Разные народы мира сотни раз меняли дату этого праздника в зависимости от климата, религии и указов своих правителей.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73578" y="858289"/>
            <a:ext cx="10141528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Отмена праздника в раннем СССР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673331" y="2078182"/>
            <a:ext cx="3316778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революции большевики начали масштабную борьбу с религией и быстро запретили Рождество вместе с нарядными ёлками.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239491" y="2078182"/>
            <a:ext cx="3773978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Новый год объявили буржуазным предрассудком, а первое января стало обычным рабочим днём, когда все фабрики и заводы функционировали в штатном режиме.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345978" y="2144684"/>
            <a:ext cx="3325091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Специальные патрули ходили по улицам и заглядывали в окна домов, проверяя, чтобы никто тайно не ставил хвойные деревья в квартирах.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95191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513811" y="675409"/>
            <a:ext cx="5985164" cy="94765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Возвращение Нового года в советскую эпоху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828800"/>
            <a:ext cx="5818909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Ситуация кардинально изменилась в конце тысяча девятьсот тридцать пятого года, когда в центральной газете вышла статья с призывом организовать хорошую ёлку для детей.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3466407"/>
            <a:ext cx="5818909" cy="25769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Государство вернуло праздник, но полностью очистило его от религиозного подтекста, заменив рождественскую вифлеемскую звезду на верхушке дерева красной пятиконечной.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школах и дворцах культуры начали проводить массовые утренники, где детям торжественно вручали картонные сундучки с шоколадными конфетами.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Появление Деда Мороза и Снегурочки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127375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древнеславянской мифологии Мороз считался суровым духом холода, которого нужно было задабривать кашей, чтобы он не побил морозом озимые посевы.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Добрым дедушкой с мешком подарков он стал только в конце девятнадцатого века благодаря городским литераторам и театральным постановкам.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4089862"/>
            <a:ext cx="9044247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Его постоянная спутница Снегурочка окончательно закрепилась в сценариях новогодних ёлок лишь в тысяча девятьсот тридцать седьмом году во время первого официального торжества в московском Доме Союзов.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9516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051665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1082733"/>
            <a:ext cx="5985164" cy="947651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Старый Новый год и разница календарей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648393" y="2028305"/>
            <a:ext cx="5818909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тысяча девятьсот восемнадцатом году советское правительство перевело страну с юлианского на более точный григорианский календарь, убрав накопившуюся разницу в тринадцать дней.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648393" y="3740727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Из-за этого математического сдвига в русской культуре возник уникальный неофициальный праздник, который мы называем старым Новым годом.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Люди получили возможность второй раз собраться за столом в ночь на четырнадцатое января, доедая салаты и окончательно провожая прошедший год.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Современные традиции и телевизионная эпоха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604356"/>
            <a:ext cx="8653549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Привычный формат семейного застолья с салатом оливье, мандаринами и шампанским сформировался в стране только в эпоху позднего СССР.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шестидесятые годы в квартирах массово появились телевизоры, и просмотр новогодних музыкальных программ стал главной частью ночного развлечения.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823855"/>
            <a:ext cx="9094124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Традиция слушать торжественную речь главы государства за пять минут до боя курантов также закрепилась на телевидении с тысяча девятьсот семидесятого года.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8764" y="415636"/>
            <a:ext cx="33084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513811" y="5818909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513811" y="417715"/>
            <a:ext cx="5985164" cy="5652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Заключение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513811" y="1504604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История новогоднего праздника наглядно показывает, как политические реформы и смена религий напрямую влияли на повседневный быт обычных людей.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513811" y="2951018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Каждая историческая эпоха оставляла свои следы в традициях: от языческих блинов и римского календаря до немецких ёлок и советских салатов.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Сегодня это торжество утратило свой древний земледельческий смысл, превратившись в главный светский и семейный праздник зимы.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14895" y="750224"/>
            <a:ext cx="10141528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Древняя Месопотамия и первые празднования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714895" y="1737360"/>
            <a:ext cx="8096596" cy="284295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Самые ранние документальные упоминания о праздновании Нового года историки нашли на глиняных табличках древнего Вавилона.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Жители Месопотамии отмечали это событие в марте, когда вода в реках Тигр и Евфрат поднималась для весеннего орошения полей.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Праздник длился почти две недели и сопровождался массовыми гуляниями, карнавалами и временным освобождением рабов от тяжелого труда.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804756" y="716973"/>
            <a:ext cx="5985164" cy="9476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Древнеегипетский календарь и разлив Нила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04756" y="1970116"/>
            <a:ext cx="5818909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Египтяне привязывали начало года к середине июля, когда на небе появлялась яркая звезда Сириус.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092335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Именно в этот период священная река Нил выходила из берегов, принося на сухие поля плодородный ил для будущего урожая.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4804756" y="4422371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 время праздника жрецы спускали на воду статуи богов в специальных лодках, которые целый месяц плавали по течению в окружении поющих людей.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Древний Рим и календарь Юлия Цезаря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1554480"/>
            <a:ext cx="8188036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Привычная нам дата первого января появилась в сорок шестом году до нашей эры благодаря римскому императору Юлию Цезарю.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Он ввёл новый солнечный календарь и посвятил первый месяц года двуликому богу Янусу, который смотрел одновременно в прошлое и будущее. </a:t>
            </a:r>
            <a:pPr algn="l" indent="0" marL="0">
              <a:lnSpc>
                <a:spcPts val="2200"/>
              </a:lnSpc>
              <a:buNone/>
            </a:pPr>
            <a:r>
              <a:rPr lang="en-US" sz="1600" dirty="0">
                <a:solidFill>
                  <a:srgbClr val="000000"/>
                </a:solidFill>
              </a:rPr>
              <a:t>
</a:t>
            </a:r>
            <a:endParaRPr lang="en-US" sz="1600" dirty="0"/>
          </a:p>
        </p:txBody>
      </p:sp>
      <p:sp>
        <p:nvSpPr>
          <p:cNvPr id="5" name="Text 2"/>
          <p:cNvSpPr/>
          <p:nvPr/>
        </p:nvSpPr>
        <p:spPr>
          <a:xfrm>
            <a:off x="1271847" y="3773978"/>
            <a:ext cx="8986058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этот день римляне украшали дома зелёными ветвями, дарили друг другу монеты на удачу и старались не ссориться, чтобы год прошёл мирно.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523702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5636029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5586153" y="525780"/>
            <a:ext cx="5205327" cy="94765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Средневековая Европа и церковные запреты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5636029" y="1745673"/>
            <a:ext cx="5818909" cy="231093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После падения Римской империи христианская церковь попыталась искоренить языческие традиции и запретила шумные январские гуляния.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эпоху раннего Средневековья большинство европейских стран перенесли начало года на Рождество или день весеннего равноденствия.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5636029" y="4355869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Возврат к первому января происходил очень медленно, и многие католические государства окончательно приняли эту дату только к концу шестнадцатого века.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271847" y="750224"/>
            <a:ext cx="10141527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Дохристианская Русь и день весеннего равноденствия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1271847" y="2078182"/>
            <a:ext cx="9975273" cy="71489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Во времена язычества славянские племена жили по сельскохозяйственному календарю и встречали новый год в двадцатых числах марта.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1271847" y="3241964"/>
            <a:ext cx="9975273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день весеннего равноденствия природа просыпалась от зимней спячки, сходил снег, и земледельцы начинали готовиться к тяжёлым посевным работам.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Праздник сопровождался сжиганием чучела зимы, хороводами вокруг костров и выпеканием круглых блинов, которые символизировали возвращение тёплого солнца.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273" y="415636"/>
            <a:ext cx="3308465" cy="6026727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4804756" y="5403273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4804756" y="808413"/>
            <a:ext cx="5985164" cy="9476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Византийский календарь и сентябрьский Новый год</a:t>
            </a:r>
            <a:endParaRPr lang="en-US" sz="2200" dirty="0"/>
          </a:p>
        </p:txBody>
      </p:sp>
      <p:sp>
        <p:nvSpPr>
          <p:cNvPr id="6" name="Text 2"/>
          <p:cNvSpPr/>
          <p:nvPr/>
        </p:nvSpPr>
        <p:spPr>
          <a:xfrm>
            <a:off x="4804756" y="1970116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конце пятнадцатого века великий князь Иван Третий перевёл всю страну на византийский церковный календарь.</a:t>
            </a:r>
            <a:endParaRPr lang="en-US" sz="1500" dirty="0"/>
          </a:p>
        </p:txBody>
      </p:sp>
      <p:sp>
        <p:nvSpPr>
          <p:cNvPr id="7" name="Text 3"/>
          <p:cNvSpPr/>
          <p:nvPr/>
        </p:nvSpPr>
        <p:spPr>
          <a:xfrm>
            <a:off x="4804756" y="3059084"/>
            <a:ext cx="5818909" cy="98090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Официальной датой Нового года стало первое сентября, когда крестьяне полностью заканчивали сбор урожая и платили налоги в государственную казну.</a:t>
            </a:r>
            <a:endParaRPr lang="en-US" sz="1500" dirty="0"/>
          </a:p>
        </p:txBody>
      </p:sp>
      <p:sp>
        <p:nvSpPr>
          <p:cNvPr id="8" name="Text 4"/>
          <p:cNvSpPr/>
          <p:nvPr/>
        </p:nvSpPr>
        <p:spPr>
          <a:xfrm>
            <a:off x="4804756" y="4305993"/>
            <a:ext cx="5818909" cy="1246909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В этот день на соборной площади московского Кремля проходила торжественная церемония, где царь и патриарх публично благословляли народ на благополучный год.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964276" y="766849"/>
            <a:ext cx="10141528" cy="56526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3100"/>
              </a:lnSpc>
              <a:buNone/>
            </a:pPr>
            <a:r>
              <a:rPr lang="en-US" sz="2200" b="1" dirty="0">
                <a:solidFill>
                  <a:srgbClr val="000000"/>
                </a:solidFill>
              </a:rPr>
              <a:t>Реформы Петра Первого</a:t>
            </a:r>
            <a:endParaRPr lang="en-US" sz="2200" dirty="0"/>
          </a:p>
        </p:txBody>
      </p:sp>
      <p:sp>
        <p:nvSpPr>
          <p:cNvPr id="4" name="Text 1"/>
          <p:cNvSpPr/>
          <p:nvPr/>
        </p:nvSpPr>
        <p:spPr>
          <a:xfrm>
            <a:off x="964276" y="2078182"/>
            <a:ext cx="3092335" cy="17789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Зимой тысяча шестьсот девяносто девятого года царь Пётр Первый издал указ о переходе на европейское летоисчисление и перенёс праздник на первое января.</a:t>
            </a:r>
            <a:endParaRPr lang="en-US" sz="1500" dirty="0"/>
          </a:p>
        </p:txBody>
      </p:sp>
      <p:sp>
        <p:nvSpPr>
          <p:cNvPr id="5" name="Text 2"/>
          <p:cNvSpPr/>
          <p:nvPr/>
        </p:nvSpPr>
        <p:spPr>
          <a:xfrm>
            <a:off x="4389120" y="2078182"/>
            <a:ext cx="3591098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Он приказал москвичам стрелять из мушкетов в ночное небо, жечь смоляные бочки на улицах и поздравлять друг друга с началом нового столетия.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8329353" y="2078182"/>
            <a:ext cx="3325091" cy="151291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Тем же указом государь обязал знатных людей и обычных горожан украшать ворота своих дворов хвойными ветками ели, сосны или можжевельника.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3473" y="532015"/>
            <a:ext cx="4680065" cy="6051665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648393" y="6101542"/>
            <a:ext cx="7481455" cy="448887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endParaRPr lang="en-US" sz="1500" dirty="0"/>
          </a:p>
        </p:txBody>
      </p:sp>
      <p:sp>
        <p:nvSpPr>
          <p:cNvPr id="5" name="Text 1"/>
          <p:cNvSpPr/>
          <p:nvPr/>
        </p:nvSpPr>
        <p:spPr>
          <a:xfrm>
            <a:off x="648393" y="708660"/>
            <a:ext cx="3239495" cy="914403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900"/>
              </a:lnSpc>
              <a:buNone/>
            </a:pPr>
            <a:r>
              <a:rPr lang="en-US" sz="2000" b="1" dirty="0">
                <a:solidFill>
                  <a:srgbClr val="000000"/>
                </a:solidFill>
              </a:rPr>
              <a:t>Немецкие традиции и новогодняя ёлка</a:t>
            </a:r>
            <a:endParaRPr lang="en-US" sz="2000" dirty="0"/>
          </a:p>
        </p:txBody>
      </p:sp>
      <p:sp>
        <p:nvSpPr>
          <p:cNvPr id="6" name="Text 2"/>
          <p:cNvSpPr/>
          <p:nvPr/>
        </p:nvSpPr>
        <p:spPr>
          <a:xfrm>
            <a:off x="648393" y="2078182"/>
            <a:ext cx="6001789" cy="390698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Привычка ставить в доме целое хвойное дерево и украшать его игрушками пришла в Россию из Германии только в девятнадцатом веке.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Сначала эту традицию поддерживала исключительно петербургская знать по примеру императорской семьи, но вскоре ёлочные базары открылись во всех крупных городах.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На ветки вешали яблоки, конфеты, орехи в золотой фольге и восковые свечи, которые зажигали ровно в полночь под присмотром взрослых. </a:t>
            </a:r>
            <a:pPr algn="l" indent="0" marL="0">
              <a:lnSpc>
                <a:spcPts val="2100"/>
              </a:lnSpc>
              <a:buNone/>
            </a:pPr>
            <a:r>
              <a:rPr lang="en-US" sz="1500" dirty="0">
                <a:solidFill>
                  <a:srgbClr val="000000"/>
                </a:solidFill>
              </a:rPr>
              <a:t>
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2026-09-03T16:24:43Z</dcterms:created>
  <dcterms:modified xsi:type="dcterms:W3CDTF">2026-09-03T16:24:43Z</dcterms:modified>
</cp:coreProperties>
</file>