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567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831273" y="498764"/>
            <a:ext cx="4804756" cy="4804756"/>
          </a:xfrm>
          <a:prstGeom prst="rect">
            <a:avLst/>
          </a:prstGeom>
        </p:spPr>
      </p:pic>
      <p:sp>
        <p:nvSpPr>
          <p:cNvPr id="4" name="Text 0"/>
          <p:cNvSpPr/>
          <p:nvPr/>
        </p:nvSpPr>
        <p:spPr>
          <a:xfrm>
            <a:off x="6184669" y="500842"/>
            <a:ext cx="5985034" cy="565263"/>
          </a:xfrm>
          <a:prstGeom prst="rect">
            <a:avLst/>
          </a:prstGeom>
          <a:noFill/>
          <a:ln/>
        </p:spPr>
        <p:txBody>
          <a:bodyPr wrap="square" rtlCol="0" anchor="t"/>
          <a:lstStyle/>
          <a:p>
            <a:pPr marL="0" indent="0" algn="l">
              <a:lnSpc>
                <a:spcPts val="3100"/>
              </a:lnSpc>
              <a:buNone/>
            </a:pPr>
            <a:r>
              <a:rPr lang="en-US" sz="2200" b="1" dirty="0">
                <a:solidFill>
                  <a:srgbClr val="000000"/>
                </a:solidFill>
              </a:rPr>
              <a:t>Кислород</a:t>
            </a:r>
            <a:endParaRPr lang="en-US" sz="2200" dirty="0"/>
          </a:p>
        </p:txBody>
      </p:sp>
      <p:sp>
        <p:nvSpPr>
          <p:cNvPr id="5" name="Text 1"/>
          <p:cNvSpPr/>
          <p:nvPr/>
        </p:nvSpPr>
        <p:spPr>
          <a:xfrm>
            <a:off x="6184669" y="1479665"/>
            <a:ext cx="4804757" cy="2576945"/>
          </a:xfrm>
          <a:prstGeom prst="rect">
            <a:avLst/>
          </a:prstGeom>
          <a:noFill/>
          <a:ln/>
        </p:spPr>
        <p:txBody>
          <a:bodyPr wrap="square" rtlCol="0" anchor="t"/>
          <a:lstStyle/>
          <a:p>
            <a:pPr marL="0" indent="0" algn="l">
              <a:lnSpc>
                <a:spcPts val="2100"/>
              </a:lnSpc>
              <a:buNone/>
            </a:pPr>
            <a:r>
              <a:rPr lang="en-US" sz="1500" dirty="0">
                <a:solidFill>
                  <a:srgbClr val="000000"/>
                </a:solidFill>
              </a:rPr>
              <a:t>Кислород - наиболее распространённый химический элемент на планете Земля, играющий роль универсального окислителя в металлургии и органическом синтезе.
Неметалл поддерживает клеточное дыхание аэробных организмов, однако способен инициировать коррозию и разрушение металлических структур.
</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064029" y="284711"/>
            <a:ext cx="10141528" cy="565263"/>
          </a:xfrm>
          <a:prstGeom prst="rect">
            <a:avLst/>
          </a:prstGeom>
          <a:noFill/>
          <a:ln/>
        </p:spPr>
        <p:txBody>
          <a:bodyPr wrap="square" rtlCol="0" anchor="t"/>
          <a:lstStyle/>
          <a:p>
            <a:pPr marL="0" indent="0" algn="l">
              <a:lnSpc>
                <a:spcPts val="3100"/>
              </a:lnSpc>
              <a:buNone/>
            </a:pPr>
            <a:r>
              <a:rPr lang="en-US" sz="2200" b="1" dirty="0">
                <a:solidFill>
                  <a:srgbClr val="000000"/>
                </a:solidFill>
              </a:rPr>
              <a:t>Электронное строение атома</a:t>
            </a:r>
            <a:endParaRPr lang="en-US" sz="2200" dirty="0"/>
          </a:p>
        </p:txBody>
      </p:sp>
      <p:sp>
        <p:nvSpPr>
          <p:cNvPr id="4" name="Text 1"/>
          <p:cNvSpPr/>
          <p:nvPr/>
        </p:nvSpPr>
        <p:spPr>
          <a:xfrm>
            <a:off x="1064029" y="1213658"/>
            <a:ext cx="8468160" cy="714895"/>
          </a:xfrm>
          <a:prstGeom prst="rect">
            <a:avLst/>
          </a:prstGeom>
          <a:noFill/>
          <a:ln/>
        </p:spPr>
        <p:txBody>
          <a:bodyPr wrap="square" rtlCol="0" anchor="t"/>
          <a:lstStyle/>
          <a:p>
            <a:pPr marL="0" indent="0" algn="l">
              <a:lnSpc>
                <a:spcPts val="2100"/>
              </a:lnSpc>
              <a:buNone/>
            </a:pPr>
            <a:r>
              <a:rPr lang="en-US" sz="1500" dirty="0">
                <a:solidFill>
                  <a:srgbClr val="000000"/>
                </a:solidFill>
              </a:rPr>
              <a:t>В периодической системе элемент обозначается символом </a:t>
            </a:r>
            <a:r>
              <a:rPr lang="en-US" sz="1500" b="1" dirty="0">
                <a:solidFill>
                  <a:srgbClr val="000000"/>
                </a:solidFill>
              </a:rPr>
              <a:t>O</a:t>
            </a:r>
            <a:r>
              <a:rPr lang="en-US" sz="1500" dirty="0">
                <a:solidFill>
                  <a:srgbClr val="000000"/>
                </a:solidFill>
              </a:rPr>
              <a:t> (Оксигениум), имеет порядковый номер 8 и располагается в главной подгруппе шестой группы. </a:t>
            </a:r>
            <a:endParaRPr lang="en-US" sz="1500" dirty="0"/>
          </a:p>
        </p:txBody>
      </p:sp>
      <p:sp>
        <p:nvSpPr>
          <p:cNvPr id="5" name="Text 2"/>
          <p:cNvSpPr/>
          <p:nvPr/>
        </p:nvSpPr>
        <p:spPr>
          <a:xfrm>
            <a:off x="1055716" y="2292237"/>
            <a:ext cx="8640375" cy="924789"/>
          </a:xfrm>
          <a:prstGeom prst="rect">
            <a:avLst/>
          </a:prstGeom>
          <a:noFill/>
          <a:ln/>
        </p:spPr>
        <p:txBody>
          <a:bodyPr wrap="square" rtlCol="0" anchor="t"/>
          <a:lstStyle/>
          <a:p>
            <a:pPr marL="0" indent="0" algn="l">
              <a:lnSpc>
                <a:spcPts val="2100"/>
              </a:lnSpc>
              <a:buNone/>
            </a:pPr>
            <a:r>
              <a:rPr lang="en-US" sz="1500" dirty="0">
                <a:solidFill>
                  <a:srgbClr val="000000"/>
                </a:solidFill>
              </a:rPr>
              <a:t>Его электронная конфигурация </a:t>
            </a:r>
            <a:r>
              <a:rPr lang="en-US" sz="1500" b="1" dirty="0">
                <a:solidFill>
                  <a:srgbClr val="000000"/>
                </a:solidFill>
              </a:rPr>
              <a:t>1s²2s²2p⁴</a:t>
            </a:r>
            <a:r>
              <a:rPr lang="en-US" sz="1500" dirty="0">
                <a:solidFill>
                  <a:srgbClr val="000000"/>
                </a:solidFill>
              </a:rPr>
              <a:t> демонстрирует наличие двух неспаренных электронов на внешнем уровне p-подуровня.</a:t>
            </a:r>
            <a:endParaRPr lang="en-US" sz="1500" dirty="0"/>
          </a:p>
        </p:txBody>
      </p:sp>
      <p:sp>
        <p:nvSpPr>
          <p:cNvPr id="6" name="Text 3"/>
          <p:cNvSpPr/>
          <p:nvPr/>
        </p:nvSpPr>
        <p:spPr>
          <a:xfrm>
            <a:off x="1055716" y="3582785"/>
            <a:ext cx="8795650" cy="714895"/>
          </a:xfrm>
          <a:prstGeom prst="rect">
            <a:avLst/>
          </a:prstGeom>
          <a:noFill/>
          <a:ln/>
        </p:spPr>
        <p:txBody>
          <a:bodyPr wrap="square" rtlCol="0" anchor="t"/>
          <a:lstStyle/>
          <a:p>
            <a:pPr marL="0" indent="0" algn="l">
              <a:lnSpc>
                <a:spcPts val="2100"/>
              </a:lnSpc>
              <a:buNone/>
            </a:pPr>
            <a:r>
              <a:rPr lang="en-US" sz="1500" dirty="0">
                <a:solidFill>
                  <a:srgbClr val="000000"/>
                </a:solidFill>
              </a:rPr>
              <a:t>Из-за высокой электроотрицательности атому не хватает ровно двух электронов до завершения устойчивого октета, что напрямую определяет его агрессивные химические свойства.</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8582891" y="415636"/>
            <a:ext cx="3308465" cy="5510711"/>
          </a:xfrm>
          <a:prstGeom prst="rect">
            <a:avLst/>
          </a:prstGeom>
        </p:spPr>
      </p:pic>
      <p:sp>
        <p:nvSpPr>
          <p:cNvPr id="4" name="Text 0"/>
          <p:cNvSpPr/>
          <p:nvPr/>
        </p:nvSpPr>
        <p:spPr>
          <a:xfrm>
            <a:off x="845389" y="672860"/>
            <a:ext cx="6534623" cy="655608"/>
          </a:xfrm>
          <a:prstGeom prst="rect">
            <a:avLst/>
          </a:prstGeom>
          <a:noFill/>
          <a:ln/>
        </p:spPr>
        <p:txBody>
          <a:bodyPr wrap="square" rtlCol="0" anchor="t"/>
          <a:lstStyle/>
          <a:p>
            <a:pPr marL="0" indent="0" algn="l">
              <a:lnSpc>
                <a:spcPts val="3100"/>
              </a:lnSpc>
              <a:buNone/>
            </a:pPr>
            <a:r>
              <a:rPr lang="en-US" sz="2200" b="1" dirty="0">
                <a:solidFill>
                  <a:srgbClr val="000000"/>
                </a:solidFill>
              </a:rPr>
              <a:t>Физические свойства молекулы</a:t>
            </a:r>
            <a:endParaRPr lang="en-US" sz="2200" dirty="0"/>
          </a:p>
        </p:txBody>
      </p:sp>
      <p:sp>
        <p:nvSpPr>
          <p:cNvPr id="5" name="Text 1"/>
          <p:cNvSpPr/>
          <p:nvPr/>
        </p:nvSpPr>
        <p:spPr>
          <a:xfrm>
            <a:off x="845388" y="1639019"/>
            <a:ext cx="6003985" cy="3797503"/>
          </a:xfrm>
          <a:prstGeom prst="rect">
            <a:avLst/>
          </a:prstGeom>
          <a:noFill/>
          <a:ln/>
        </p:spPr>
        <p:txBody>
          <a:bodyPr wrap="square" rtlCol="0" anchor="t"/>
          <a:lstStyle/>
          <a:p>
            <a:pPr marL="0" indent="0" algn="l">
              <a:lnSpc>
                <a:spcPts val="2100"/>
              </a:lnSpc>
              <a:buNone/>
            </a:pPr>
            <a:r>
              <a:rPr lang="en-US" sz="1500" dirty="0">
                <a:solidFill>
                  <a:srgbClr val="000000"/>
                </a:solidFill>
              </a:rPr>
              <a:t>При нормальных условиях бинарная молекула </a:t>
            </a:r>
            <a:r>
              <a:rPr lang="en-US" sz="1500" b="1" dirty="0">
                <a:solidFill>
                  <a:srgbClr val="000000"/>
                </a:solidFill>
              </a:rPr>
              <a:t>O</a:t>
            </a:r>
            <a:r>
              <a:rPr lang="en-US" sz="1500" b="1" baseline="-40000" dirty="0">
                <a:solidFill>
                  <a:srgbClr val="000000"/>
                </a:solidFill>
              </a:rPr>
              <a:t>2</a:t>
            </a:r>
            <a:r>
              <a:rPr lang="en-US" sz="1500" dirty="0">
                <a:solidFill>
                  <a:srgbClr val="000000"/>
                </a:solidFill>
              </a:rPr>
              <a:t> представляет собой газ без цвета и запаха, который умеренно растворяется в воде из-за своей неполярности. 
Жидкий и твердый кислород приобретают бледно-голубой цвет и демонстрируют выраженные парамагнитные свойства.
Это магнитное притяжение возникает из-за особенностей молекулярных орбиталей, на которых остаются неспаренные электроны даже после образования двойной химической связи.
</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429789" y="750224"/>
            <a:ext cx="7647709" cy="565263"/>
          </a:xfrm>
          <a:prstGeom prst="rect">
            <a:avLst/>
          </a:prstGeom>
          <a:noFill/>
          <a:ln/>
        </p:spPr>
        <p:txBody>
          <a:bodyPr wrap="square" rtlCol="0" anchor="t"/>
          <a:lstStyle/>
          <a:p>
            <a:pPr marL="0" indent="0" algn="l">
              <a:lnSpc>
                <a:spcPts val="3100"/>
              </a:lnSpc>
              <a:buNone/>
            </a:pPr>
            <a:r>
              <a:rPr lang="en-US" sz="2200" b="1" dirty="0">
                <a:solidFill>
                  <a:srgbClr val="000000"/>
                </a:solidFill>
              </a:rPr>
              <a:t>Аллотропные модификации</a:t>
            </a:r>
            <a:endParaRPr lang="en-US" sz="2200" dirty="0"/>
          </a:p>
        </p:txBody>
      </p:sp>
      <p:sp>
        <p:nvSpPr>
          <p:cNvPr id="4" name="Text 1"/>
          <p:cNvSpPr/>
          <p:nvPr/>
        </p:nvSpPr>
        <p:spPr>
          <a:xfrm>
            <a:off x="1429789" y="1986742"/>
            <a:ext cx="7947124" cy="3000895"/>
          </a:xfrm>
          <a:prstGeom prst="rect">
            <a:avLst/>
          </a:prstGeom>
          <a:noFill/>
          <a:ln/>
        </p:spPr>
        <p:txBody>
          <a:bodyPr wrap="square" rtlCol="0" anchor="t"/>
          <a:lstStyle/>
          <a:p>
            <a:pPr marL="0" indent="0" algn="l">
              <a:lnSpc>
                <a:spcPts val="2100"/>
              </a:lnSpc>
              <a:buNone/>
            </a:pPr>
            <a:r>
              <a:rPr lang="en-US" sz="1500" dirty="0">
                <a:solidFill>
                  <a:srgbClr val="000000"/>
                </a:solidFill>
              </a:rPr>
              <a:t>Кислород образует две аллотропные модификации, которые сильно отличаются по термодинамической стабильности и окислительной способности.
• </a:t>
            </a:r>
            <a:r>
              <a:rPr lang="en-US" sz="1500" b="1" dirty="0">
                <a:solidFill>
                  <a:srgbClr val="000000"/>
                </a:solidFill>
              </a:rPr>
              <a:t>Кислород (O</a:t>
            </a:r>
            <a:r>
              <a:rPr lang="en-US" sz="1500" b="1" baseline="-40000" dirty="0">
                <a:solidFill>
                  <a:srgbClr val="000000"/>
                </a:solidFill>
              </a:rPr>
              <a:t>2</a:t>
            </a:r>
            <a:r>
              <a:rPr lang="en-US" sz="1500" b="1" dirty="0">
                <a:solidFill>
                  <a:srgbClr val="000000"/>
                </a:solidFill>
              </a:rPr>
              <a:t>)</a:t>
            </a:r>
            <a:r>
              <a:rPr lang="en-US" sz="1500" dirty="0">
                <a:solidFill>
                  <a:srgbClr val="000000"/>
                </a:solidFill>
              </a:rPr>
              <a:t>: устойчивая молекула с прочной двойной связью (энергия 494 кДж/моль), требующая высокой энергии активации для начала химических реакций.
• </a:t>
            </a:r>
            <a:r>
              <a:rPr lang="en-US" sz="1500" b="1" dirty="0">
                <a:solidFill>
                  <a:srgbClr val="000000"/>
                </a:solidFill>
              </a:rPr>
              <a:t>Озон (O</a:t>
            </a:r>
            <a:r>
              <a:rPr lang="en-US" sz="1500" b="1" baseline="-40000" dirty="0">
                <a:solidFill>
                  <a:srgbClr val="000000"/>
                </a:solidFill>
              </a:rPr>
              <a:t>3</a:t>
            </a:r>
            <a:r>
              <a:rPr lang="en-US" sz="1500" b="1" dirty="0">
                <a:solidFill>
                  <a:srgbClr val="000000"/>
                </a:solidFill>
              </a:rPr>
              <a:t>)</a:t>
            </a:r>
            <a:r>
              <a:rPr lang="en-US" sz="1500" dirty="0">
                <a:solidFill>
                  <a:srgbClr val="000000"/>
                </a:solidFill>
              </a:rPr>
              <a:t>: нестабильный газ с резким запахом, который образуется при электрических разрядах (</a:t>
            </a:r>
            <a:r>
              <a:rPr lang="en-US" sz="1500" b="1" dirty="0">
                <a:solidFill>
                  <a:srgbClr val="000000"/>
                </a:solidFill>
              </a:rPr>
              <a:t>3O</a:t>
            </a:r>
            <a:r>
              <a:rPr lang="en-US" sz="1500" b="1" baseline="-40000" dirty="0">
                <a:solidFill>
                  <a:srgbClr val="000000"/>
                </a:solidFill>
              </a:rPr>
              <a:t>2</a:t>
            </a:r>
            <a:r>
              <a:rPr lang="en-US" sz="1500" b="1" dirty="0">
                <a:solidFill>
                  <a:srgbClr val="000000"/>
                </a:solidFill>
              </a:rPr>
              <a:t> ⇄ 2O</a:t>
            </a:r>
            <a:r>
              <a:rPr lang="en-US" sz="1500" b="1" baseline="-40000" dirty="0">
                <a:solidFill>
                  <a:srgbClr val="000000"/>
                </a:solidFill>
              </a:rPr>
              <a:t>3</a:t>
            </a:r>
            <a:r>
              <a:rPr lang="en-US" sz="1500" dirty="0">
                <a:solidFill>
                  <a:srgbClr val="000000"/>
                </a:solidFill>
              </a:rPr>
              <a:t>) и работает как мощнейший окислитель, разрушая органические молекулы и резину.
</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6995160" y="187508"/>
            <a:ext cx="4680065" cy="5678456"/>
          </a:xfrm>
          <a:prstGeom prst="rect">
            <a:avLst/>
          </a:prstGeom>
        </p:spPr>
      </p:pic>
      <p:sp>
        <p:nvSpPr>
          <p:cNvPr id="4" name="Text 0"/>
          <p:cNvSpPr/>
          <p:nvPr/>
        </p:nvSpPr>
        <p:spPr>
          <a:xfrm>
            <a:off x="810883" y="525780"/>
            <a:ext cx="5606542" cy="556952"/>
          </a:xfrm>
          <a:prstGeom prst="rect">
            <a:avLst/>
          </a:prstGeom>
          <a:noFill/>
          <a:ln/>
        </p:spPr>
        <p:txBody>
          <a:bodyPr wrap="square" rtlCol="0" anchor="t"/>
          <a:lstStyle/>
          <a:p>
            <a:pPr marL="0" indent="0" algn="l">
              <a:lnSpc>
                <a:spcPts val="3000"/>
              </a:lnSpc>
              <a:buNone/>
            </a:pPr>
            <a:r>
              <a:rPr lang="en-US" sz="2100" b="1" dirty="0">
                <a:solidFill>
                  <a:srgbClr val="000000"/>
                </a:solidFill>
              </a:rPr>
              <a:t>Свойства типичного окислителя</a:t>
            </a:r>
            <a:endParaRPr lang="en-US" sz="2100" dirty="0"/>
          </a:p>
        </p:txBody>
      </p:sp>
      <p:sp>
        <p:nvSpPr>
          <p:cNvPr id="5" name="Text 1"/>
          <p:cNvSpPr/>
          <p:nvPr/>
        </p:nvSpPr>
        <p:spPr>
          <a:xfrm>
            <a:off x="810883" y="1562793"/>
            <a:ext cx="5201727" cy="3690851"/>
          </a:xfrm>
          <a:prstGeom prst="rect">
            <a:avLst/>
          </a:prstGeom>
          <a:noFill/>
          <a:ln/>
        </p:spPr>
        <p:txBody>
          <a:bodyPr wrap="square" rtlCol="0" anchor="t"/>
          <a:lstStyle/>
          <a:p>
            <a:pPr marL="0" indent="0" algn="l">
              <a:lnSpc>
                <a:spcPts val="2100"/>
              </a:lnSpc>
              <a:buNone/>
            </a:pPr>
            <a:r>
              <a:rPr lang="en-US" sz="1500" dirty="0">
                <a:solidFill>
                  <a:srgbClr val="000000"/>
                </a:solidFill>
              </a:rPr>
              <a:t>Обладая электроотрицательностью 3.44 по шкале Полинга, кислород отбирает электроны почти у всех элементов таблицы Менделеева.
В подавляющем большинстве соединений он проявляет классическую степень окисления -2, образуя оксиды, кислоты и неорганические соли.
Исключением становятся только химические соединения со фтором (</a:t>
            </a:r>
            <a:r>
              <a:rPr lang="en-US" sz="1500" b="1" dirty="0">
                <a:solidFill>
                  <a:srgbClr val="000000"/>
                </a:solidFill>
              </a:rPr>
              <a:t>OF</a:t>
            </a:r>
            <a:r>
              <a:rPr lang="en-US" sz="1500" b="1" baseline="-40000" dirty="0">
                <a:solidFill>
                  <a:srgbClr val="000000"/>
                </a:solidFill>
              </a:rPr>
              <a:t>2</a:t>
            </a:r>
            <a:r>
              <a:rPr lang="en-US" sz="1500" dirty="0">
                <a:solidFill>
                  <a:srgbClr val="000000"/>
                </a:solidFill>
              </a:rPr>
              <a:t>) и пероксиды (</a:t>
            </a:r>
            <a:r>
              <a:rPr lang="en-US" sz="1500" b="1" dirty="0">
                <a:solidFill>
                  <a:srgbClr val="000000"/>
                </a:solidFill>
              </a:rPr>
              <a:t>H</a:t>
            </a:r>
            <a:r>
              <a:rPr lang="en-US" sz="1500" b="1" baseline="-40000" dirty="0">
                <a:solidFill>
                  <a:srgbClr val="000000"/>
                </a:solidFill>
              </a:rPr>
              <a:t>2</a:t>
            </a:r>
            <a:r>
              <a:rPr lang="en-US" sz="1500" b="1" dirty="0">
                <a:solidFill>
                  <a:srgbClr val="000000"/>
                </a:solidFill>
              </a:rPr>
              <a:t>O</a:t>
            </a:r>
            <a:r>
              <a:rPr lang="en-US" sz="1500" b="1" baseline="-40000" dirty="0">
                <a:solidFill>
                  <a:srgbClr val="000000"/>
                </a:solidFill>
              </a:rPr>
              <a:t>2</a:t>
            </a:r>
            <a:r>
              <a:rPr lang="en-US" sz="1500" dirty="0">
                <a:solidFill>
                  <a:srgbClr val="000000"/>
                </a:solidFill>
              </a:rPr>
              <a:t>), где атомы кислорода получают степени окисления +2 и -1 соответственно.
</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862051" y="642158"/>
            <a:ext cx="7647710" cy="565263"/>
          </a:xfrm>
          <a:prstGeom prst="rect">
            <a:avLst/>
          </a:prstGeom>
          <a:noFill/>
          <a:ln/>
        </p:spPr>
        <p:txBody>
          <a:bodyPr wrap="square" rtlCol="0" anchor="t"/>
          <a:lstStyle/>
          <a:p>
            <a:pPr marL="0" indent="0" algn="l">
              <a:lnSpc>
                <a:spcPts val="3100"/>
              </a:lnSpc>
              <a:buNone/>
            </a:pPr>
            <a:r>
              <a:rPr lang="en-US" sz="2200" b="1" dirty="0">
                <a:solidFill>
                  <a:srgbClr val="000000"/>
                </a:solidFill>
              </a:rPr>
              <a:t>Реакции с неметаллами</a:t>
            </a:r>
            <a:endParaRPr lang="en-US" sz="2200" dirty="0"/>
          </a:p>
        </p:txBody>
      </p:sp>
      <p:sp>
        <p:nvSpPr>
          <p:cNvPr id="4" name="Text 1"/>
          <p:cNvSpPr/>
          <p:nvPr/>
        </p:nvSpPr>
        <p:spPr>
          <a:xfrm>
            <a:off x="1862051" y="1745673"/>
            <a:ext cx="7161179" cy="3387044"/>
          </a:xfrm>
          <a:prstGeom prst="rect">
            <a:avLst/>
          </a:prstGeom>
          <a:noFill/>
          <a:ln/>
        </p:spPr>
        <p:txBody>
          <a:bodyPr wrap="square" rtlCol="0" anchor="t"/>
          <a:lstStyle/>
          <a:p>
            <a:pPr marL="0" indent="0" algn="l">
              <a:lnSpc>
                <a:spcPts val="2100"/>
              </a:lnSpc>
              <a:buNone/>
            </a:pPr>
            <a:r>
              <a:rPr lang="en-US" sz="1500" dirty="0">
                <a:solidFill>
                  <a:srgbClr val="000000"/>
                </a:solidFill>
              </a:rPr>
              <a:t>Кислород напрямую окисляет большинство неметаллов, причем глубина окисления часто зависит от температуры и избытка газа в реакторе.
• </a:t>
            </a:r>
            <a:r>
              <a:rPr lang="en-US" sz="1500" b="1" dirty="0">
                <a:solidFill>
                  <a:srgbClr val="000000"/>
                </a:solidFill>
              </a:rPr>
              <a:t>Окисление азота</a:t>
            </a:r>
            <a:r>
              <a:rPr lang="en-US" sz="1500" dirty="0">
                <a:solidFill>
                  <a:srgbClr val="000000"/>
                </a:solidFill>
              </a:rPr>
              <a:t>: эндотермический процесс, требующий колоссальной энергии электрической дуги для разрыва тройной связи. </a:t>
            </a:r>
            <a:endParaRPr lang="ru-RU" sz="1500" dirty="0">
              <a:solidFill>
                <a:srgbClr val="000000"/>
              </a:solidFill>
            </a:endParaRPr>
          </a:p>
          <a:p>
            <a:pPr marL="0" indent="0" algn="l">
              <a:lnSpc>
                <a:spcPts val="2100"/>
              </a:lnSpc>
              <a:buNone/>
            </a:pPr>
            <a:r>
              <a:rPr lang="ru-RU" sz="1500" dirty="0">
                <a:solidFill>
                  <a:srgbClr val="000000"/>
                </a:solidFill>
              </a:rPr>
              <a:t>  </a:t>
            </a:r>
            <a:r>
              <a:rPr lang="en-US" sz="1500" b="1" dirty="0">
                <a:solidFill>
                  <a:srgbClr val="000000"/>
                </a:solidFill>
              </a:rPr>
              <a:t>N</a:t>
            </a:r>
            <a:r>
              <a:rPr lang="en-US" sz="1500" b="1" baseline="-40000" dirty="0">
                <a:solidFill>
                  <a:srgbClr val="000000"/>
                </a:solidFill>
              </a:rPr>
              <a:t>2</a:t>
            </a:r>
            <a:r>
              <a:rPr lang="en-US" sz="1500" b="1" dirty="0">
                <a:solidFill>
                  <a:srgbClr val="000000"/>
                </a:solidFill>
              </a:rPr>
              <a:t> + O</a:t>
            </a:r>
            <a:r>
              <a:rPr lang="en-US" sz="1500" b="1" baseline="-40000" dirty="0">
                <a:solidFill>
                  <a:srgbClr val="000000"/>
                </a:solidFill>
              </a:rPr>
              <a:t>2</a:t>
            </a:r>
            <a:r>
              <a:rPr lang="en-US" sz="1500" b="1" dirty="0">
                <a:solidFill>
                  <a:srgbClr val="000000"/>
                </a:solidFill>
              </a:rPr>
              <a:t> ⇄ 2NO - Q</a:t>
            </a:r>
            <a:r>
              <a:rPr lang="en-US" sz="1500" dirty="0">
                <a:solidFill>
                  <a:srgbClr val="000000"/>
                </a:solidFill>
              </a:rPr>
              <a:t>
• </a:t>
            </a:r>
            <a:r>
              <a:rPr lang="en-US" sz="1500" b="1" dirty="0">
                <a:solidFill>
                  <a:srgbClr val="000000"/>
                </a:solidFill>
              </a:rPr>
              <a:t>Горение фосфора</a:t>
            </a:r>
            <a:r>
              <a:rPr lang="en-US" sz="1500" dirty="0">
                <a:solidFill>
                  <a:srgbClr val="000000"/>
                </a:solidFill>
              </a:rPr>
              <a:t>: белый фосфор самовоспламеняется, образуя густой белый дым кислотного оксида фосфора (V). </a:t>
            </a:r>
            <a:endParaRPr lang="ru-RU" sz="1500" dirty="0">
              <a:solidFill>
                <a:srgbClr val="000000"/>
              </a:solidFill>
            </a:endParaRPr>
          </a:p>
          <a:p>
            <a:pPr marL="0" indent="0" algn="l">
              <a:lnSpc>
                <a:spcPts val="2100"/>
              </a:lnSpc>
              <a:buNone/>
            </a:pPr>
            <a:r>
              <a:rPr lang="ru-RU" sz="1500" dirty="0">
                <a:solidFill>
                  <a:srgbClr val="000000"/>
                </a:solidFill>
              </a:rPr>
              <a:t>  </a:t>
            </a:r>
            <a:r>
              <a:rPr lang="en-US" sz="1500" b="1" dirty="0">
                <a:solidFill>
                  <a:srgbClr val="000000"/>
                </a:solidFill>
              </a:rPr>
              <a:t>4P + 5O</a:t>
            </a:r>
            <a:r>
              <a:rPr lang="en-US" sz="1500" b="1" baseline="-40000" dirty="0">
                <a:solidFill>
                  <a:srgbClr val="000000"/>
                </a:solidFill>
              </a:rPr>
              <a:t>2</a:t>
            </a:r>
            <a:r>
              <a:rPr lang="en-US" sz="1500" b="1" dirty="0">
                <a:solidFill>
                  <a:srgbClr val="000000"/>
                </a:solidFill>
              </a:rPr>
              <a:t> → 2P</a:t>
            </a:r>
            <a:r>
              <a:rPr lang="en-US" sz="1500" b="1" baseline="-40000" dirty="0">
                <a:solidFill>
                  <a:srgbClr val="000000"/>
                </a:solidFill>
              </a:rPr>
              <a:t>2</a:t>
            </a:r>
            <a:r>
              <a:rPr lang="en-US" sz="1500" b="1" dirty="0">
                <a:solidFill>
                  <a:srgbClr val="000000"/>
                </a:solidFill>
              </a:rPr>
              <a:t>O</a:t>
            </a:r>
            <a:r>
              <a:rPr lang="en-US" sz="1500" b="1" baseline="-40000" dirty="0">
                <a:solidFill>
                  <a:srgbClr val="000000"/>
                </a:solidFill>
              </a:rPr>
              <a:t>5</a:t>
            </a:r>
            <a:r>
              <a:rPr lang="en-US" sz="1500" dirty="0">
                <a:solidFill>
                  <a:srgbClr val="000000"/>
                </a:solidFill>
              </a:rPr>
              <a:t>
</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8582891" y="415636"/>
            <a:ext cx="3308465" cy="6026727"/>
          </a:xfrm>
          <a:prstGeom prst="rect">
            <a:avLst/>
          </a:prstGeom>
        </p:spPr>
      </p:pic>
      <p:sp>
        <p:nvSpPr>
          <p:cNvPr id="4" name="Text 0"/>
          <p:cNvSpPr/>
          <p:nvPr/>
        </p:nvSpPr>
        <p:spPr>
          <a:xfrm>
            <a:off x="940279" y="417715"/>
            <a:ext cx="5693278" cy="565263"/>
          </a:xfrm>
          <a:prstGeom prst="rect">
            <a:avLst/>
          </a:prstGeom>
          <a:noFill/>
          <a:ln/>
        </p:spPr>
        <p:txBody>
          <a:bodyPr wrap="square" rtlCol="0" anchor="t"/>
          <a:lstStyle/>
          <a:p>
            <a:pPr marL="0" indent="0" algn="l">
              <a:lnSpc>
                <a:spcPts val="3100"/>
              </a:lnSpc>
              <a:buNone/>
            </a:pPr>
            <a:r>
              <a:rPr lang="en-US" sz="2200" b="1" dirty="0">
                <a:solidFill>
                  <a:srgbClr val="000000"/>
                </a:solidFill>
              </a:rPr>
              <a:t>Реакции с металлами</a:t>
            </a:r>
            <a:endParaRPr lang="en-US" sz="2200" dirty="0"/>
          </a:p>
        </p:txBody>
      </p:sp>
      <p:sp>
        <p:nvSpPr>
          <p:cNvPr id="5" name="Text 1"/>
          <p:cNvSpPr/>
          <p:nvPr/>
        </p:nvSpPr>
        <p:spPr>
          <a:xfrm>
            <a:off x="940279" y="1471353"/>
            <a:ext cx="5753819" cy="3749040"/>
          </a:xfrm>
          <a:prstGeom prst="rect">
            <a:avLst/>
          </a:prstGeom>
          <a:noFill/>
          <a:ln/>
        </p:spPr>
        <p:txBody>
          <a:bodyPr wrap="square" rtlCol="0" anchor="t"/>
          <a:lstStyle/>
          <a:p>
            <a:pPr marL="0" indent="0" algn="l">
              <a:lnSpc>
                <a:spcPts val="2100"/>
              </a:lnSpc>
              <a:buNone/>
            </a:pPr>
            <a:r>
              <a:rPr lang="en-US" sz="1500" dirty="0">
                <a:solidFill>
                  <a:srgbClr val="000000"/>
                </a:solidFill>
              </a:rPr>
              <a:t>Активные щелочные и щелочноземельные металлы реагируют с кислородом без нагревания, тогда как переходным элементам вроде железа или меди требуется температурный импульс.
• </a:t>
            </a:r>
            <a:r>
              <a:rPr lang="en-US" sz="1500" b="1" dirty="0">
                <a:solidFill>
                  <a:srgbClr val="000000"/>
                </a:solidFill>
              </a:rPr>
              <a:t>Образование пероксидов</a:t>
            </a:r>
            <a:r>
              <a:rPr lang="en-US" sz="1500" dirty="0">
                <a:solidFill>
                  <a:srgbClr val="000000"/>
                </a:solidFill>
              </a:rPr>
              <a:t>: натрий сгорает в избытке кислорода с образованием пероксида, а не классического </a:t>
            </a:r>
            <a:r>
              <a:rPr lang="en-US" sz="1500" dirty="0" err="1">
                <a:solidFill>
                  <a:srgbClr val="000000"/>
                </a:solidFill>
              </a:rPr>
              <a:t>оксида</a:t>
            </a:r>
            <a:r>
              <a:rPr lang="en-US" sz="1500" dirty="0">
                <a:solidFill>
                  <a:srgbClr val="000000"/>
                </a:solidFill>
              </a:rPr>
              <a:t>.</a:t>
            </a:r>
            <a:endParaRPr lang="ru-RU" sz="1500" dirty="0">
              <a:solidFill>
                <a:srgbClr val="000000"/>
              </a:solidFill>
            </a:endParaRPr>
          </a:p>
          <a:p>
            <a:pPr algn="l">
              <a:lnSpc>
                <a:spcPts val="2100"/>
              </a:lnSpc>
            </a:pPr>
            <a:r>
              <a:rPr lang="ru-RU" sz="1500" dirty="0">
                <a:solidFill>
                  <a:srgbClr val="000000"/>
                </a:solidFill>
              </a:rPr>
              <a:t>  </a:t>
            </a:r>
            <a:r>
              <a:rPr lang="en-US" sz="1500" b="1" dirty="0">
                <a:solidFill>
                  <a:srgbClr val="000000"/>
                </a:solidFill>
              </a:rPr>
              <a:t>2Na + O</a:t>
            </a:r>
            <a:r>
              <a:rPr lang="en-US" sz="1500" b="1" baseline="-40000" dirty="0">
                <a:solidFill>
                  <a:srgbClr val="000000"/>
                </a:solidFill>
              </a:rPr>
              <a:t>2</a:t>
            </a:r>
            <a:r>
              <a:rPr lang="en-US" sz="1500" b="1" dirty="0">
                <a:solidFill>
                  <a:srgbClr val="000000"/>
                </a:solidFill>
              </a:rPr>
              <a:t> → Na</a:t>
            </a:r>
            <a:r>
              <a:rPr lang="en-US" sz="1500" b="1" baseline="-40000" dirty="0">
                <a:solidFill>
                  <a:srgbClr val="000000"/>
                </a:solidFill>
              </a:rPr>
              <a:t>2</a:t>
            </a:r>
            <a:r>
              <a:rPr lang="en-US" sz="1500" b="1" dirty="0">
                <a:solidFill>
                  <a:srgbClr val="000000"/>
                </a:solidFill>
              </a:rPr>
              <a:t>O</a:t>
            </a:r>
            <a:r>
              <a:rPr lang="en-US" sz="1500" b="1" baseline="-40000" dirty="0">
                <a:solidFill>
                  <a:srgbClr val="000000"/>
                </a:solidFill>
              </a:rPr>
              <a:t>2</a:t>
            </a:r>
            <a:r>
              <a:rPr lang="en-US" sz="1500" dirty="0">
                <a:solidFill>
                  <a:srgbClr val="000000"/>
                </a:solidFill>
              </a:rPr>
              <a:t>
• </a:t>
            </a:r>
            <a:r>
              <a:rPr lang="en-US" sz="1500" b="1" dirty="0">
                <a:solidFill>
                  <a:srgbClr val="000000"/>
                </a:solidFill>
              </a:rPr>
              <a:t>Окисление железа</a:t>
            </a:r>
            <a:r>
              <a:rPr lang="en-US" sz="1500" dirty="0">
                <a:solidFill>
                  <a:srgbClr val="000000"/>
                </a:solidFill>
              </a:rPr>
              <a:t>: раскаленная железная проволока горит в чистом газе с выделением искр и образованием смешанной </a:t>
            </a:r>
            <a:r>
              <a:rPr lang="en-US" sz="1500" dirty="0" err="1">
                <a:solidFill>
                  <a:srgbClr val="000000"/>
                </a:solidFill>
              </a:rPr>
              <a:t>окалины</a:t>
            </a:r>
            <a:r>
              <a:rPr lang="en-US" sz="1500" dirty="0">
                <a:solidFill>
                  <a:srgbClr val="000000"/>
                </a:solidFill>
              </a:rPr>
              <a:t>.</a:t>
            </a:r>
            <a:endParaRPr lang="ru-RU" sz="1500" dirty="0">
              <a:solidFill>
                <a:srgbClr val="000000"/>
              </a:solidFill>
            </a:endParaRPr>
          </a:p>
          <a:p>
            <a:pPr algn="l">
              <a:lnSpc>
                <a:spcPts val="2100"/>
              </a:lnSpc>
            </a:pPr>
            <a:r>
              <a:rPr lang="ru-RU" sz="1500" dirty="0">
                <a:solidFill>
                  <a:srgbClr val="000000"/>
                </a:solidFill>
              </a:rPr>
              <a:t>  </a:t>
            </a:r>
            <a:r>
              <a:rPr lang="en-US" sz="1500" b="1" dirty="0">
                <a:solidFill>
                  <a:srgbClr val="000000"/>
                </a:solidFill>
              </a:rPr>
              <a:t>3Fe + 2O</a:t>
            </a:r>
            <a:r>
              <a:rPr lang="en-US" sz="1500" b="1" baseline="-40000" dirty="0">
                <a:solidFill>
                  <a:srgbClr val="000000"/>
                </a:solidFill>
              </a:rPr>
              <a:t>2</a:t>
            </a:r>
            <a:r>
              <a:rPr lang="en-US" sz="1500" b="1" dirty="0">
                <a:solidFill>
                  <a:srgbClr val="000000"/>
                </a:solidFill>
              </a:rPr>
              <a:t> → Fe</a:t>
            </a:r>
            <a:r>
              <a:rPr lang="en-US" sz="1500" b="1" baseline="-40000" dirty="0">
                <a:solidFill>
                  <a:srgbClr val="000000"/>
                </a:solidFill>
              </a:rPr>
              <a:t>3</a:t>
            </a:r>
            <a:r>
              <a:rPr lang="en-US" sz="1500" b="1" dirty="0">
                <a:solidFill>
                  <a:srgbClr val="000000"/>
                </a:solidFill>
              </a:rPr>
              <a:t>O</a:t>
            </a:r>
            <a:r>
              <a:rPr lang="en-US" sz="1500" b="1" baseline="-40000" dirty="0">
                <a:solidFill>
                  <a:srgbClr val="000000"/>
                </a:solidFill>
              </a:rPr>
              <a:t>4</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978429" y="633845"/>
            <a:ext cx="7647709" cy="565263"/>
          </a:xfrm>
          <a:prstGeom prst="rect">
            <a:avLst/>
          </a:prstGeom>
          <a:noFill/>
          <a:ln/>
        </p:spPr>
        <p:txBody>
          <a:bodyPr wrap="square" rtlCol="0" anchor="t"/>
          <a:lstStyle/>
          <a:p>
            <a:pPr marL="0" indent="0" algn="l">
              <a:lnSpc>
                <a:spcPts val="3100"/>
              </a:lnSpc>
              <a:buNone/>
            </a:pPr>
            <a:r>
              <a:rPr lang="en-US" sz="2200" b="1" dirty="0">
                <a:solidFill>
                  <a:srgbClr val="000000"/>
                </a:solidFill>
              </a:rPr>
              <a:t>Окисление органических веществ</a:t>
            </a:r>
            <a:endParaRPr lang="en-US" sz="2200" dirty="0"/>
          </a:p>
        </p:txBody>
      </p:sp>
      <p:sp>
        <p:nvSpPr>
          <p:cNvPr id="4" name="Text 1"/>
          <p:cNvSpPr/>
          <p:nvPr/>
        </p:nvSpPr>
        <p:spPr>
          <a:xfrm>
            <a:off x="1978429" y="1670858"/>
            <a:ext cx="7481455" cy="3582629"/>
          </a:xfrm>
          <a:prstGeom prst="rect">
            <a:avLst/>
          </a:prstGeom>
          <a:noFill/>
          <a:ln/>
        </p:spPr>
        <p:txBody>
          <a:bodyPr wrap="square" rtlCol="0" anchor="t"/>
          <a:lstStyle/>
          <a:p>
            <a:pPr marL="0" indent="0" algn="l">
              <a:lnSpc>
                <a:spcPts val="2100"/>
              </a:lnSpc>
              <a:buNone/>
            </a:pPr>
            <a:r>
              <a:rPr lang="en-US" sz="1500" dirty="0">
                <a:solidFill>
                  <a:srgbClr val="000000"/>
                </a:solidFill>
              </a:rPr>
              <a:t>В избытке кислорода любые углеводороды сгорают до углекислого газа и воды с мощным выделением тепловой энергии (</a:t>
            </a:r>
            <a:r>
              <a:rPr lang="en-US" sz="1500" b="1" dirty="0">
                <a:solidFill>
                  <a:srgbClr val="000000"/>
                </a:solidFill>
              </a:rPr>
              <a:t>CH</a:t>
            </a:r>
            <a:r>
              <a:rPr lang="en-US" sz="1500" b="1" baseline="-40000" dirty="0">
                <a:solidFill>
                  <a:srgbClr val="000000"/>
                </a:solidFill>
              </a:rPr>
              <a:t>4</a:t>
            </a:r>
            <a:r>
              <a:rPr lang="en-US" sz="1500" b="1" dirty="0">
                <a:solidFill>
                  <a:srgbClr val="000000"/>
                </a:solidFill>
              </a:rPr>
              <a:t> + 2O</a:t>
            </a:r>
            <a:r>
              <a:rPr lang="en-US" sz="1500" b="1" baseline="-40000" dirty="0">
                <a:solidFill>
                  <a:srgbClr val="000000"/>
                </a:solidFill>
              </a:rPr>
              <a:t>2</a:t>
            </a:r>
            <a:r>
              <a:rPr lang="en-US" sz="1500" b="1" dirty="0">
                <a:solidFill>
                  <a:srgbClr val="000000"/>
                </a:solidFill>
              </a:rPr>
              <a:t> → CO</a:t>
            </a:r>
            <a:r>
              <a:rPr lang="en-US" sz="1500" b="1" baseline="-40000" dirty="0">
                <a:solidFill>
                  <a:srgbClr val="000000"/>
                </a:solidFill>
              </a:rPr>
              <a:t>2</a:t>
            </a:r>
            <a:r>
              <a:rPr lang="en-US" sz="1500" b="1" dirty="0">
                <a:solidFill>
                  <a:srgbClr val="000000"/>
                </a:solidFill>
              </a:rPr>
              <a:t> + 2H</a:t>
            </a:r>
            <a:r>
              <a:rPr lang="en-US" sz="1500" b="1" baseline="-40000" dirty="0">
                <a:solidFill>
                  <a:srgbClr val="000000"/>
                </a:solidFill>
              </a:rPr>
              <a:t>2</a:t>
            </a:r>
            <a:r>
              <a:rPr lang="en-US" sz="1500" b="1" dirty="0">
                <a:solidFill>
                  <a:srgbClr val="000000"/>
                </a:solidFill>
              </a:rPr>
              <a:t>O</a:t>
            </a:r>
            <a:r>
              <a:rPr lang="en-US" sz="1500" dirty="0">
                <a:solidFill>
                  <a:srgbClr val="000000"/>
                </a:solidFill>
              </a:rPr>
              <a:t>). 
Если кислорода не хватает, реакция смещается в сторону образования токсичного угарного газа (CO) или мелкодисперсной сажи (C).
В тонком органическом синтезе химики используют неполное каталитическое </a:t>
            </a:r>
            <a:r>
              <a:rPr lang="en-US" sz="1500" dirty="0" err="1">
                <a:solidFill>
                  <a:srgbClr val="000000"/>
                </a:solidFill>
              </a:rPr>
              <a:t>окисление</a:t>
            </a:r>
            <a:r>
              <a:rPr lang="en-US" sz="1500" dirty="0">
                <a:solidFill>
                  <a:srgbClr val="000000"/>
                </a:solidFill>
              </a:rPr>
              <a:t>:</a:t>
            </a:r>
            <a:endParaRPr lang="ru-RU" sz="1500" dirty="0">
              <a:solidFill>
                <a:srgbClr val="000000"/>
              </a:solidFill>
            </a:endParaRPr>
          </a:p>
          <a:p>
            <a:pPr marL="285750" indent="-285750" algn="l">
              <a:lnSpc>
                <a:spcPts val="2100"/>
              </a:lnSpc>
              <a:buFont typeface="Arial" panose="020B0604020202020204" pitchFamily="34" charset="0"/>
              <a:buChar char="•"/>
            </a:pPr>
            <a:r>
              <a:rPr lang="en-US" sz="1500" dirty="0" err="1">
                <a:solidFill>
                  <a:srgbClr val="000000"/>
                </a:solidFill>
              </a:rPr>
              <a:t>например</a:t>
            </a:r>
            <a:r>
              <a:rPr lang="en-US" sz="1500" dirty="0">
                <a:solidFill>
                  <a:srgbClr val="000000"/>
                </a:solidFill>
              </a:rPr>
              <a:t>, этилен окисляется на серебряном катализаторе до </a:t>
            </a:r>
            <a:r>
              <a:rPr lang="en-US" sz="1500" dirty="0" err="1">
                <a:solidFill>
                  <a:srgbClr val="000000"/>
                </a:solidFill>
              </a:rPr>
              <a:t>эпоксиэтана</a:t>
            </a:r>
            <a:r>
              <a:rPr lang="en-US" sz="1500" dirty="0">
                <a:solidFill>
                  <a:srgbClr val="000000"/>
                </a:solidFill>
              </a:rPr>
              <a:t> </a:t>
            </a:r>
            <a:endParaRPr lang="ru-RU" sz="1500" dirty="0">
              <a:solidFill>
                <a:srgbClr val="000000"/>
              </a:solidFill>
            </a:endParaRPr>
          </a:p>
          <a:p>
            <a:pPr algn="l">
              <a:lnSpc>
                <a:spcPts val="2100"/>
              </a:lnSpc>
            </a:pPr>
            <a:r>
              <a:rPr lang="ru-RU" sz="1500" b="1" dirty="0">
                <a:solidFill>
                  <a:srgbClr val="000000"/>
                </a:solidFill>
              </a:rPr>
              <a:t>      </a:t>
            </a:r>
            <a:r>
              <a:rPr lang="en-US" sz="1500" b="1" dirty="0">
                <a:solidFill>
                  <a:srgbClr val="000000"/>
                </a:solidFill>
              </a:rPr>
              <a:t>2C</a:t>
            </a:r>
            <a:r>
              <a:rPr lang="en-US" sz="1500" b="1" baseline="-40000" dirty="0">
                <a:solidFill>
                  <a:srgbClr val="000000"/>
                </a:solidFill>
              </a:rPr>
              <a:t>2</a:t>
            </a:r>
            <a:r>
              <a:rPr lang="en-US" sz="1500" b="1" dirty="0">
                <a:solidFill>
                  <a:srgbClr val="000000"/>
                </a:solidFill>
              </a:rPr>
              <a:t>H</a:t>
            </a:r>
            <a:r>
              <a:rPr lang="en-US" sz="1500" b="1" baseline="-40000" dirty="0">
                <a:solidFill>
                  <a:srgbClr val="000000"/>
                </a:solidFill>
              </a:rPr>
              <a:t>4</a:t>
            </a:r>
            <a:r>
              <a:rPr lang="en-US" sz="1500" b="1" dirty="0">
                <a:solidFill>
                  <a:srgbClr val="000000"/>
                </a:solidFill>
              </a:rPr>
              <a:t> + O</a:t>
            </a:r>
            <a:r>
              <a:rPr lang="en-US" sz="1500" b="1" baseline="-40000" dirty="0">
                <a:solidFill>
                  <a:srgbClr val="000000"/>
                </a:solidFill>
              </a:rPr>
              <a:t>2</a:t>
            </a:r>
            <a:r>
              <a:rPr lang="en-US" sz="1500" b="1" dirty="0">
                <a:solidFill>
                  <a:srgbClr val="000000"/>
                </a:solidFill>
              </a:rPr>
              <a:t> → 2C</a:t>
            </a:r>
            <a:r>
              <a:rPr lang="en-US" sz="1500" b="1" baseline="-40000" dirty="0">
                <a:solidFill>
                  <a:srgbClr val="000000"/>
                </a:solidFill>
              </a:rPr>
              <a:t>2</a:t>
            </a:r>
            <a:r>
              <a:rPr lang="en-US" sz="1500" b="1" dirty="0">
                <a:solidFill>
                  <a:srgbClr val="000000"/>
                </a:solidFill>
              </a:rPr>
              <a:t>H</a:t>
            </a:r>
            <a:r>
              <a:rPr lang="en-US" sz="1500" b="1" baseline="-40000" dirty="0">
                <a:solidFill>
                  <a:srgbClr val="000000"/>
                </a:solidFill>
              </a:rPr>
              <a:t>4</a:t>
            </a:r>
            <a:r>
              <a:rPr lang="en-US" sz="1500" b="1" dirty="0">
                <a:solidFill>
                  <a:srgbClr val="000000"/>
                </a:solidFill>
              </a:rPr>
              <a:t>O</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57200" y="273536"/>
            <a:ext cx="4680065" cy="5735781"/>
          </a:xfrm>
          <a:prstGeom prst="rect">
            <a:avLst/>
          </a:prstGeom>
        </p:spPr>
      </p:pic>
      <p:sp>
        <p:nvSpPr>
          <p:cNvPr id="4" name="Text 0"/>
          <p:cNvSpPr/>
          <p:nvPr/>
        </p:nvSpPr>
        <p:spPr>
          <a:xfrm>
            <a:off x="5636029" y="916478"/>
            <a:ext cx="5325860" cy="947648"/>
          </a:xfrm>
          <a:prstGeom prst="rect">
            <a:avLst/>
          </a:prstGeom>
          <a:noFill/>
          <a:ln/>
        </p:spPr>
        <p:txBody>
          <a:bodyPr wrap="square" rtlCol="0" anchor="t"/>
          <a:lstStyle/>
          <a:p>
            <a:pPr marL="0" indent="0" algn="l">
              <a:lnSpc>
                <a:spcPts val="3100"/>
              </a:lnSpc>
              <a:buNone/>
            </a:pPr>
            <a:r>
              <a:rPr lang="en-US" sz="2200" b="1" dirty="0">
                <a:solidFill>
                  <a:srgbClr val="000000"/>
                </a:solidFill>
              </a:rPr>
              <a:t>Получение кислородсодержащей органики</a:t>
            </a:r>
            <a:r>
              <a:rPr lang="en-US" sz="2200" dirty="0">
                <a:solidFill>
                  <a:srgbClr val="000000"/>
                </a:solidFill>
              </a:rPr>
              <a:t>
</a:t>
            </a:r>
            <a:endParaRPr lang="en-US" sz="2200" dirty="0"/>
          </a:p>
        </p:txBody>
      </p:sp>
      <p:sp>
        <p:nvSpPr>
          <p:cNvPr id="5" name="Text 1"/>
          <p:cNvSpPr/>
          <p:nvPr/>
        </p:nvSpPr>
        <p:spPr>
          <a:xfrm>
            <a:off x="5636029" y="2244436"/>
            <a:ext cx="5818909" cy="4015047"/>
          </a:xfrm>
          <a:prstGeom prst="rect">
            <a:avLst/>
          </a:prstGeom>
          <a:noFill/>
          <a:ln/>
        </p:spPr>
        <p:txBody>
          <a:bodyPr wrap="square" rtlCol="0" anchor="t"/>
          <a:lstStyle/>
          <a:p>
            <a:pPr marL="0" indent="0" algn="l">
              <a:lnSpc>
                <a:spcPts val="2100"/>
              </a:lnSpc>
              <a:buNone/>
            </a:pPr>
            <a:r>
              <a:rPr lang="en-US" sz="1500" dirty="0">
                <a:solidFill>
                  <a:srgbClr val="000000"/>
                </a:solidFill>
              </a:rPr>
              <a:t>Кислород умеет поэтапно окислять сложные органические молекулы, целенаправленно меняя их функциональные группы.
Первичные спирты под действием кислорода на медном катализаторе превращаются в альдегиды, теряя атомы водорода (</a:t>
            </a:r>
            <a:r>
              <a:rPr lang="en-US" sz="1500" b="1" dirty="0">
                <a:solidFill>
                  <a:srgbClr val="000000"/>
                </a:solidFill>
              </a:rPr>
              <a:t>2CH</a:t>
            </a:r>
            <a:r>
              <a:rPr lang="en-US" sz="1500" b="1" baseline="-40000" dirty="0">
                <a:solidFill>
                  <a:srgbClr val="000000"/>
                </a:solidFill>
              </a:rPr>
              <a:t>3</a:t>
            </a:r>
            <a:r>
              <a:rPr lang="en-US" sz="1500" b="1" dirty="0">
                <a:solidFill>
                  <a:srgbClr val="000000"/>
                </a:solidFill>
              </a:rPr>
              <a:t>CH</a:t>
            </a:r>
            <a:r>
              <a:rPr lang="en-US" sz="1500" b="1" baseline="-40000" dirty="0">
                <a:solidFill>
                  <a:srgbClr val="000000"/>
                </a:solidFill>
              </a:rPr>
              <a:t>2</a:t>
            </a:r>
            <a:r>
              <a:rPr lang="en-US" sz="1500" b="1" dirty="0">
                <a:solidFill>
                  <a:srgbClr val="000000"/>
                </a:solidFill>
              </a:rPr>
              <a:t>OH + O</a:t>
            </a:r>
            <a:r>
              <a:rPr lang="en-US" sz="1500" b="1" baseline="-40000" dirty="0">
                <a:solidFill>
                  <a:srgbClr val="000000"/>
                </a:solidFill>
              </a:rPr>
              <a:t>2</a:t>
            </a:r>
            <a:r>
              <a:rPr lang="en-US" sz="1500" b="1" dirty="0">
                <a:solidFill>
                  <a:srgbClr val="000000"/>
                </a:solidFill>
              </a:rPr>
              <a:t> → 2CH</a:t>
            </a:r>
            <a:r>
              <a:rPr lang="en-US" sz="1500" b="1" baseline="-40000" dirty="0">
                <a:solidFill>
                  <a:srgbClr val="000000"/>
                </a:solidFill>
              </a:rPr>
              <a:t>3</a:t>
            </a:r>
            <a:r>
              <a:rPr lang="en-US" sz="1500" b="1" dirty="0">
                <a:solidFill>
                  <a:srgbClr val="000000"/>
                </a:solidFill>
              </a:rPr>
              <a:t>CHO + 2H</a:t>
            </a:r>
            <a:r>
              <a:rPr lang="en-US" sz="1500" b="1" baseline="-40000" dirty="0">
                <a:solidFill>
                  <a:srgbClr val="000000"/>
                </a:solidFill>
              </a:rPr>
              <a:t>2</a:t>
            </a:r>
            <a:r>
              <a:rPr lang="en-US" sz="1500" b="1" dirty="0">
                <a:solidFill>
                  <a:srgbClr val="000000"/>
                </a:solidFill>
              </a:rPr>
              <a:t>O</a:t>
            </a:r>
            <a:r>
              <a:rPr lang="en-US" sz="1500" dirty="0">
                <a:solidFill>
                  <a:srgbClr val="000000"/>
                </a:solidFill>
              </a:rPr>
              <a:t>).
При дальнейшем жестком окислении альдегиды присоединяют еще один атом кислорода и переходят в термодинамически стабильные карбоновые кислоты (</a:t>
            </a:r>
            <a:r>
              <a:rPr lang="en-US" sz="1500" b="1" dirty="0">
                <a:solidFill>
                  <a:srgbClr val="000000"/>
                </a:solidFill>
              </a:rPr>
              <a:t>2CH</a:t>
            </a:r>
            <a:r>
              <a:rPr lang="en-US" sz="1500" b="1" baseline="-40000" dirty="0">
                <a:solidFill>
                  <a:srgbClr val="000000"/>
                </a:solidFill>
              </a:rPr>
              <a:t>3</a:t>
            </a:r>
            <a:r>
              <a:rPr lang="en-US" sz="1500" b="1" dirty="0">
                <a:solidFill>
                  <a:srgbClr val="000000"/>
                </a:solidFill>
              </a:rPr>
              <a:t>CHO + O</a:t>
            </a:r>
            <a:r>
              <a:rPr lang="en-US" sz="1500" b="1" baseline="-40000" dirty="0">
                <a:solidFill>
                  <a:srgbClr val="000000"/>
                </a:solidFill>
              </a:rPr>
              <a:t>2</a:t>
            </a:r>
            <a:r>
              <a:rPr lang="en-US" sz="1500" b="1" dirty="0">
                <a:solidFill>
                  <a:srgbClr val="000000"/>
                </a:solidFill>
              </a:rPr>
              <a:t> → 2CH</a:t>
            </a:r>
            <a:r>
              <a:rPr lang="en-US" sz="1500" b="1" baseline="-40000" dirty="0">
                <a:solidFill>
                  <a:srgbClr val="000000"/>
                </a:solidFill>
              </a:rPr>
              <a:t>3</a:t>
            </a:r>
            <a:r>
              <a:rPr lang="en-US" sz="1500" b="1" dirty="0">
                <a:solidFill>
                  <a:srgbClr val="000000"/>
                </a:solidFill>
              </a:rPr>
              <a:t>COOH</a:t>
            </a:r>
            <a:r>
              <a:rPr lang="en-US" sz="1500" dirty="0">
                <a:solidFill>
                  <a:srgbClr val="000000"/>
                </a:solidFill>
              </a:rPr>
              <a:t>).
</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388854" y="608280"/>
            <a:ext cx="7940066" cy="565266"/>
          </a:xfrm>
          <a:prstGeom prst="rect">
            <a:avLst/>
          </a:prstGeom>
          <a:noFill/>
          <a:ln/>
        </p:spPr>
        <p:txBody>
          <a:bodyPr wrap="square" rtlCol="0" anchor="t"/>
          <a:lstStyle/>
          <a:p>
            <a:pPr marL="0" indent="0" algn="l">
              <a:lnSpc>
                <a:spcPts val="3100"/>
              </a:lnSpc>
              <a:buNone/>
            </a:pPr>
            <a:r>
              <a:rPr lang="en-US" sz="2200" b="1" dirty="0">
                <a:solidFill>
                  <a:srgbClr val="000000"/>
                </a:solidFill>
              </a:rPr>
              <a:t>Лабораторные способы получения</a:t>
            </a:r>
            <a:endParaRPr lang="en-US" sz="2200" dirty="0"/>
          </a:p>
        </p:txBody>
      </p:sp>
      <p:sp>
        <p:nvSpPr>
          <p:cNvPr id="4" name="Text 1"/>
          <p:cNvSpPr/>
          <p:nvPr/>
        </p:nvSpPr>
        <p:spPr>
          <a:xfrm>
            <a:off x="1388854" y="1613141"/>
            <a:ext cx="7940066" cy="3295290"/>
          </a:xfrm>
          <a:prstGeom prst="rect">
            <a:avLst/>
          </a:prstGeom>
          <a:noFill/>
          <a:ln/>
        </p:spPr>
        <p:txBody>
          <a:bodyPr wrap="square" rtlCol="0" anchor="t"/>
          <a:lstStyle/>
          <a:p>
            <a:pPr marL="0" indent="0" algn="l">
              <a:lnSpc>
                <a:spcPts val="2100"/>
              </a:lnSpc>
              <a:buNone/>
            </a:pPr>
            <a:r>
              <a:rPr lang="en-US" sz="1500" dirty="0">
                <a:solidFill>
                  <a:srgbClr val="000000"/>
                </a:solidFill>
              </a:rPr>
              <a:t>В лабораторной практике чистый газ получают путем термического разложения неорганических солей с высокой долей кислорода в составе.
• </a:t>
            </a:r>
            <a:r>
              <a:rPr lang="en-US" sz="1500" b="1" dirty="0">
                <a:solidFill>
                  <a:srgbClr val="000000"/>
                </a:solidFill>
              </a:rPr>
              <a:t>Разложение бертолетовой соли</a:t>
            </a:r>
            <a:r>
              <a:rPr lang="en-US" sz="1500" dirty="0">
                <a:solidFill>
                  <a:srgbClr val="000000"/>
                </a:solidFill>
              </a:rPr>
              <a:t>: хлорат калия распадается при нагревании в присутствии твердого катализатора MnO</a:t>
            </a:r>
            <a:r>
              <a:rPr lang="en-US" sz="1500" baseline="-40000" dirty="0">
                <a:solidFill>
                  <a:srgbClr val="000000"/>
                </a:solidFill>
              </a:rPr>
              <a:t>2</a:t>
            </a:r>
            <a:r>
              <a:rPr lang="en-US" sz="1500" dirty="0">
                <a:solidFill>
                  <a:srgbClr val="000000"/>
                </a:solidFill>
              </a:rPr>
              <a:t>. </a:t>
            </a:r>
            <a:endParaRPr lang="ru-RU" sz="1500" dirty="0">
              <a:solidFill>
                <a:srgbClr val="000000"/>
              </a:solidFill>
            </a:endParaRPr>
          </a:p>
          <a:p>
            <a:pPr marL="0" indent="0" algn="l">
              <a:lnSpc>
                <a:spcPts val="2100"/>
              </a:lnSpc>
              <a:buNone/>
            </a:pPr>
            <a:r>
              <a:rPr lang="ru-RU" sz="1500" b="1" dirty="0">
                <a:solidFill>
                  <a:srgbClr val="000000"/>
                </a:solidFill>
              </a:rPr>
              <a:t>  </a:t>
            </a:r>
            <a:r>
              <a:rPr lang="en-US" sz="1500" b="1" dirty="0">
                <a:solidFill>
                  <a:srgbClr val="000000"/>
                </a:solidFill>
              </a:rPr>
              <a:t>2KClO</a:t>
            </a:r>
            <a:r>
              <a:rPr lang="en-US" sz="1500" b="1" baseline="-40000" dirty="0">
                <a:solidFill>
                  <a:srgbClr val="000000"/>
                </a:solidFill>
              </a:rPr>
              <a:t>3</a:t>
            </a:r>
            <a:r>
              <a:rPr lang="en-US" sz="1500" b="1" dirty="0">
                <a:solidFill>
                  <a:srgbClr val="000000"/>
                </a:solidFill>
              </a:rPr>
              <a:t> → 2KCl + 3O</a:t>
            </a:r>
            <a:r>
              <a:rPr lang="en-US" sz="1500" b="1" baseline="-40000" dirty="0">
                <a:solidFill>
                  <a:srgbClr val="000000"/>
                </a:solidFill>
              </a:rPr>
              <a:t>2</a:t>
            </a:r>
            <a:r>
              <a:rPr lang="en-US" sz="1500" b="1" dirty="0">
                <a:solidFill>
                  <a:srgbClr val="000000"/>
                </a:solidFill>
              </a:rPr>
              <a:t>↑</a:t>
            </a:r>
            <a:r>
              <a:rPr lang="en-US" sz="1500" dirty="0">
                <a:solidFill>
                  <a:srgbClr val="000000"/>
                </a:solidFill>
              </a:rPr>
              <a:t>
• </a:t>
            </a:r>
            <a:r>
              <a:rPr lang="en-US" sz="1500" b="1" dirty="0">
                <a:solidFill>
                  <a:srgbClr val="000000"/>
                </a:solidFill>
              </a:rPr>
              <a:t>Термолиз перманганата</a:t>
            </a:r>
            <a:r>
              <a:rPr lang="en-US" sz="1500" dirty="0">
                <a:solidFill>
                  <a:srgbClr val="000000"/>
                </a:solidFill>
              </a:rPr>
              <a:t>: сухие кристаллы марганцовки выделяют кислород при температуре около 200 °C. </a:t>
            </a:r>
            <a:endParaRPr lang="ru-RU" sz="1500" dirty="0">
              <a:solidFill>
                <a:srgbClr val="000000"/>
              </a:solidFill>
            </a:endParaRPr>
          </a:p>
          <a:p>
            <a:pPr marL="0" indent="0" algn="l">
              <a:lnSpc>
                <a:spcPts val="2100"/>
              </a:lnSpc>
              <a:buNone/>
            </a:pPr>
            <a:r>
              <a:rPr lang="ru-RU" sz="1500" b="1" dirty="0">
                <a:solidFill>
                  <a:srgbClr val="000000"/>
                </a:solidFill>
              </a:rPr>
              <a:t>  </a:t>
            </a:r>
            <a:r>
              <a:rPr lang="en-US" sz="1500" b="1" dirty="0">
                <a:solidFill>
                  <a:srgbClr val="000000"/>
                </a:solidFill>
              </a:rPr>
              <a:t>2KMnO</a:t>
            </a:r>
            <a:r>
              <a:rPr lang="en-US" sz="1500" b="1" baseline="-40000" dirty="0">
                <a:solidFill>
                  <a:srgbClr val="000000"/>
                </a:solidFill>
              </a:rPr>
              <a:t>4</a:t>
            </a:r>
            <a:r>
              <a:rPr lang="en-US" sz="1500" b="1" dirty="0">
                <a:solidFill>
                  <a:srgbClr val="000000"/>
                </a:solidFill>
              </a:rPr>
              <a:t> → K</a:t>
            </a:r>
            <a:r>
              <a:rPr lang="en-US" sz="1500" b="1" baseline="-40000" dirty="0">
                <a:solidFill>
                  <a:srgbClr val="000000"/>
                </a:solidFill>
              </a:rPr>
              <a:t>2</a:t>
            </a:r>
            <a:r>
              <a:rPr lang="en-US" sz="1500" b="1" dirty="0">
                <a:solidFill>
                  <a:srgbClr val="000000"/>
                </a:solidFill>
              </a:rPr>
              <a:t>MnO</a:t>
            </a:r>
            <a:r>
              <a:rPr lang="en-US" sz="1500" b="1" baseline="-40000" dirty="0">
                <a:solidFill>
                  <a:srgbClr val="000000"/>
                </a:solidFill>
              </a:rPr>
              <a:t>4</a:t>
            </a:r>
            <a:r>
              <a:rPr lang="en-US" sz="1500" b="1" dirty="0">
                <a:solidFill>
                  <a:srgbClr val="000000"/>
                </a:solidFill>
              </a:rPr>
              <a:t> + MnO</a:t>
            </a:r>
            <a:r>
              <a:rPr lang="en-US" sz="1500" b="1" baseline="-40000" dirty="0">
                <a:solidFill>
                  <a:srgbClr val="000000"/>
                </a:solidFill>
              </a:rPr>
              <a:t>2</a:t>
            </a:r>
            <a:r>
              <a:rPr lang="en-US" sz="1500" b="1" dirty="0">
                <a:solidFill>
                  <a:srgbClr val="000000"/>
                </a:solidFill>
              </a:rPr>
              <a:t> + O</a:t>
            </a:r>
            <a:r>
              <a:rPr lang="en-US" sz="1500" b="1" baseline="-40000" dirty="0">
                <a:solidFill>
                  <a:srgbClr val="000000"/>
                </a:solidFill>
              </a:rPr>
              <a:t>2</a:t>
            </a:r>
            <a:r>
              <a:rPr lang="en-US" sz="1500" b="1" dirty="0">
                <a:solidFill>
                  <a:srgbClr val="000000"/>
                </a:solidFill>
              </a:rPr>
              <a:t>↑</a:t>
            </a:r>
            <a:r>
              <a:rPr lang="en-US" sz="1500" dirty="0">
                <a:solidFill>
                  <a:srgbClr val="000000"/>
                </a:solidFill>
              </a:rPr>
              <a:t>
</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831273" y="415636"/>
            <a:ext cx="3308465" cy="6026727"/>
          </a:xfrm>
          <a:prstGeom prst="rect">
            <a:avLst/>
          </a:prstGeom>
        </p:spPr>
      </p:pic>
      <p:sp>
        <p:nvSpPr>
          <p:cNvPr id="4" name="Text 0"/>
          <p:cNvSpPr/>
          <p:nvPr/>
        </p:nvSpPr>
        <p:spPr>
          <a:xfrm>
            <a:off x="4804756" y="621102"/>
            <a:ext cx="5985164" cy="469944"/>
          </a:xfrm>
          <a:prstGeom prst="rect">
            <a:avLst/>
          </a:prstGeom>
          <a:noFill/>
          <a:ln/>
        </p:spPr>
        <p:txBody>
          <a:bodyPr wrap="square" rtlCol="0" anchor="t"/>
          <a:lstStyle/>
          <a:p>
            <a:pPr marL="0" indent="0" algn="l">
              <a:lnSpc>
                <a:spcPts val="3100"/>
              </a:lnSpc>
              <a:buNone/>
            </a:pPr>
            <a:r>
              <a:rPr lang="en-US" sz="2200" b="1" dirty="0">
                <a:solidFill>
                  <a:srgbClr val="000000"/>
                </a:solidFill>
              </a:rPr>
              <a:t>Промышленное производство</a:t>
            </a:r>
            <a:endParaRPr lang="en-US" sz="2200" dirty="0"/>
          </a:p>
        </p:txBody>
      </p:sp>
      <p:sp>
        <p:nvSpPr>
          <p:cNvPr id="5" name="Text 1"/>
          <p:cNvSpPr/>
          <p:nvPr/>
        </p:nvSpPr>
        <p:spPr>
          <a:xfrm>
            <a:off x="4804756" y="1708029"/>
            <a:ext cx="5434799" cy="3537301"/>
          </a:xfrm>
          <a:prstGeom prst="rect">
            <a:avLst/>
          </a:prstGeom>
          <a:noFill/>
          <a:ln/>
        </p:spPr>
        <p:txBody>
          <a:bodyPr wrap="square" rtlCol="0" anchor="t"/>
          <a:lstStyle/>
          <a:p>
            <a:pPr marL="0" indent="0" algn="l">
              <a:lnSpc>
                <a:spcPts val="2100"/>
              </a:lnSpc>
              <a:buNone/>
            </a:pPr>
            <a:r>
              <a:rPr lang="en-US" sz="1500" dirty="0">
                <a:solidFill>
                  <a:srgbClr val="000000"/>
                </a:solidFill>
              </a:rPr>
              <a:t>В промышленных масштабах химические способы получения газа экономически невыгодны из-за высокой стоимости чистых реактивов.
Заводы используют метод фракционной перегонки: атмосферный воздух сжимают компрессорами, охлаждают до жидкого состояния, а затем медленно повышают температуру.
Азот имеет более низкую температуру кипения (-196°C) и испаряется первым, оставляя в ректификационной колонне чистый жидкий кислород (-183°C).
</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479665" y="586595"/>
            <a:ext cx="10141527" cy="421323"/>
          </a:xfrm>
          <a:prstGeom prst="rect">
            <a:avLst/>
          </a:prstGeom>
          <a:noFill/>
          <a:ln/>
        </p:spPr>
        <p:txBody>
          <a:bodyPr wrap="square" rtlCol="0" anchor="t"/>
          <a:lstStyle/>
          <a:p>
            <a:pPr marL="0" indent="0" algn="l">
              <a:lnSpc>
                <a:spcPts val="3100"/>
              </a:lnSpc>
              <a:buNone/>
            </a:pPr>
            <a:r>
              <a:rPr lang="en-US" sz="2200" b="1" dirty="0">
                <a:solidFill>
                  <a:srgbClr val="000000"/>
                </a:solidFill>
              </a:rPr>
              <a:t>Кинетика окислительных процессов</a:t>
            </a:r>
            <a:r>
              <a:rPr lang="en-US" sz="2200" dirty="0">
                <a:solidFill>
                  <a:srgbClr val="000000"/>
                </a:solidFill>
              </a:rPr>
              <a:t>
</a:t>
            </a:r>
            <a:endParaRPr lang="en-US" sz="2200" dirty="0"/>
          </a:p>
        </p:txBody>
      </p:sp>
      <p:sp>
        <p:nvSpPr>
          <p:cNvPr id="4" name="Text 1"/>
          <p:cNvSpPr/>
          <p:nvPr/>
        </p:nvSpPr>
        <p:spPr>
          <a:xfrm>
            <a:off x="1479665" y="1725283"/>
            <a:ext cx="7819610" cy="2788528"/>
          </a:xfrm>
          <a:prstGeom prst="rect">
            <a:avLst/>
          </a:prstGeom>
          <a:noFill/>
          <a:ln/>
        </p:spPr>
        <p:txBody>
          <a:bodyPr wrap="square" rtlCol="0" anchor="t"/>
          <a:lstStyle/>
          <a:p>
            <a:pPr marL="0" indent="0" algn="l">
              <a:lnSpc>
                <a:spcPts val="2100"/>
              </a:lnSpc>
              <a:buNone/>
            </a:pPr>
            <a:r>
              <a:rPr lang="en-US" sz="1500" dirty="0">
                <a:solidFill>
                  <a:srgbClr val="000000"/>
                </a:solidFill>
              </a:rPr>
              <a:t>Несмотря на высокую электроотрицательность, молекула O</a:t>
            </a:r>
            <a:r>
              <a:rPr lang="en-US" sz="1500" baseline="-40000" dirty="0">
                <a:solidFill>
                  <a:srgbClr val="000000"/>
                </a:solidFill>
              </a:rPr>
              <a:t>2</a:t>
            </a:r>
            <a:r>
              <a:rPr lang="en-US" sz="1500" dirty="0">
                <a:solidFill>
                  <a:srgbClr val="000000"/>
                </a:solidFill>
              </a:rPr>
              <a:t> кинетически инертна при комнатной температуре из-за высокой прочности двойной связи.
Гниение древесины или ржавление металлов идут месяцами, потому что энергия активации этих химических процессов очень высока.
Но если дать системе начальный тепловой импульс, скорость реакции возрастает по правилу Вант-Гоффа, и медленное окисление мгновенно переходит во взрывное цепное горение.
</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57200" y="403168"/>
            <a:ext cx="4680065" cy="5623559"/>
          </a:xfrm>
          <a:prstGeom prst="rect">
            <a:avLst/>
          </a:prstGeom>
        </p:spPr>
      </p:pic>
      <p:sp>
        <p:nvSpPr>
          <p:cNvPr id="4" name="Text 0"/>
          <p:cNvSpPr/>
          <p:nvPr/>
        </p:nvSpPr>
        <p:spPr>
          <a:xfrm>
            <a:off x="5636029" y="905774"/>
            <a:ext cx="5985164" cy="434653"/>
          </a:xfrm>
          <a:prstGeom prst="rect">
            <a:avLst/>
          </a:prstGeom>
          <a:noFill/>
          <a:ln/>
        </p:spPr>
        <p:txBody>
          <a:bodyPr wrap="square" rtlCol="0" anchor="t"/>
          <a:lstStyle/>
          <a:p>
            <a:pPr marL="0" indent="0" algn="l">
              <a:lnSpc>
                <a:spcPts val="3100"/>
              </a:lnSpc>
              <a:buNone/>
            </a:pPr>
            <a:r>
              <a:rPr lang="en-US" sz="2200" b="1" dirty="0">
                <a:solidFill>
                  <a:srgbClr val="000000"/>
                </a:solidFill>
              </a:rPr>
              <a:t>Поведение в водных растворах</a:t>
            </a:r>
            <a:endParaRPr lang="en-US" sz="2200" dirty="0"/>
          </a:p>
        </p:txBody>
      </p:sp>
      <p:sp>
        <p:nvSpPr>
          <p:cNvPr id="5" name="Text 1"/>
          <p:cNvSpPr/>
          <p:nvPr/>
        </p:nvSpPr>
        <p:spPr>
          <a:xfrm>
            <a:off x="5636029" y="1803862"/>
            <a:ext cx="4914077" cy="4222865"/>
          </a:xfrm>
          <a:prstGeom prst="rect">
            <a:avLst/>
          </a:prstGeom>
          <a:noFill/>
          <a:ln/>
        </p:spPr>
        <p:txBody>
          <a:bodyPr wrap="square" rtlCol="0" anchor="t"/>
          <a:lstStyle/>
          <a:p>
            <a:pPr marL="0" indent="0" algn="l">
              <a:lnSpc>
                <a:spcPts val="2100"/>
              </a:lnSpc>
              <a:buNone/>
            </a:pPr>
            <a:r>
              <a:rPr lang="en-US" sz="1500" dirty="0">
                <a:solidFill>
                  <a:srgbClr val="000000"/>
                </a:solidFill>
              </a:rPr>
              <a:t>В растворах кислород выступает сильным окислителем, особенно в кислой среде, где его стандартный электродный потенциал достигает +1.23 В.
Он количественно окисляет соли железа (II) до соединений железа (III) и вытесняет галогены из сильных галогеноводородов (</a:t>
            </a:r>
            <a:r>
              <a:rPr lang="en-US" sz="1500" b="1" dirty="0">
                <a:solidFill>
                  <a:srgbClr val="000000"/>
                </a:solidFill>
              </a:rPr>
              <a:t>4HI + O</a:t>
            </a:r>
            <a:r>
              <a:rPr lang="en-US" sz="1500" b="1" baseline="-40000" dirty="0">
                <a:solidFill>
                  <a:srgbClr val="000000"/>
                </a:solidFill>
              </a:rPr>
              <a:t>2</a:t>
            </a:r>
            <a:r>
              <a:rPr lang="en-US" sz="1500" b="1" dirty="0">
                <a:solidFill>
                  <a:srgbClr val="000000"/>
                </a:solidFill>
              </a:rPr>
              <a:t> → 2I</a:t>
            </a:r>
            <a:r>
              <a:rPr lang="en-US" sz="1500" b="1" baseline="-40000" dirty="0">
                <a:solidFill>
                  <a:srgbClr val="000000"/>
                </a:solidFill>
              </a:rPr>
              <a:t>2</a:t>
            </a:r>
            <a:r>
              <a:rPr lang="en-US" sz="1500" b="1" dirty="0">
                <a:solidFill>
                  <a:srgbClr val="000000"/>
                </a:solidFill>
              </a:rPr>
              <a:t> + 2H</a:t>
            </a:r>
            <a:r>
              <a:rPr lang="en-US" sz="1500" b="1" baseline="-40000" dirty="0">
                <a:solidFill>
                  <a:srgbClr val="000000"/>
                </a:solidFill>
              </a:rPr>
              <a:t>2</a:t>
            </a:r>
            <a:r>
              <a:rPr lang="en-US" sz="1500" b="1" dirty="0">
                <a:solidFill>
                  <a:srgbClr val="000000"/>
                </a:solidFill>
              </a:rPr>
              <a:t>O</a:t>
            </a:r>
            <a:r>
              <a:rPr lang="en-US" sz="1500" dirty="0">
                <a:solidFill>
                  <a:srgbClr val="000000"/>
                </a:solidFill>
              </a:rPr>
              <a:t>).
Этот термодинамический потенциал инженеры применяют при создании водородно-кислородных топливных элементов, преобразующих химическую энергию напрямую в электрический ток.
</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069675" y="592282"/>
            <a:ext cx="8719471" cy="565266"/>
          </a:xfrm>
          <a:prstGeom prst="rect">
            <a:avLst/>
          </a:prstGeom>
          <a:noFill/>
          <a:ln/>
        </p:spPr>
        <p:txBody>
          <a:bodyPr wrap="square" rtlCol="0" anchor="t"/>
          <a:lstStyle/>
          <a:p>
            <a:pPr marL="0" indent="0" algn="l">
              <a:lnSpc>
                <a:spcPts val="3100"/>
              </a:lnSpc>
              <a:buNone/>
            </a:pPr>
            <a:r>
              <a:rPr lang="en-US" sz="2200" b="1" dirty="0">
                <a:solidFill>
                  <a:srgbClr val="000000"/>
                </a:solidFill>
              </a:rPr>
              <a:t>Применение в химическом синтезе и металлургии</a:t>
            </a:r>
            <a:endParaRPr lang="en-US" sz="2200" dirty="0"/>
          </a:p>
        </p:txBody>
      </p:sp>
      <p:sp>
        <p:nvSpPr>
          <p:cNvPr id="4" name="Text 1"/>
          <p:cNvSpPr/>
          <p:nvPr/>
        </p:nvSpPr>
        <p:spPr>
          <a:xfrm>
            <a:off x="1069675" y="1704109"/>
            <a:ext cx="7513608" cy="3266902"/>
          </a:xfrm>
          <a:prstGeom prst="rect">
            <a:avLst/>
          </a:prstGeom>
          <a:noFill/>
          <a:ln/>
        </p:spPr>
        <p:txBody>
          <a:bodyPr wrap="square" rtlCol="0" anchor="t"/>
          <a:lstStyle/>
          <a:p>
            <a:pPr marL="0" indent="0" algn="l">
              <a:lnSpc>
                <a:spcPts val="2100"/>
              </a:lnSpc>
              <a:buNone/>
            </a:pPr>
            <a:r>
              <a:rPr lang="en-US" sz="1500" dirty="0">
                <a:solidFill>
                  <a:srgbClr val="000000"/>
                </a:solidFill>
              </a:rPr>
              <a:t>Промышленный синтез важнейших неорганических кислот требует участия чистого кислорода на промежуточных каталитических стадиях.
</a:t>
            </a:r>
            <a:endParaRPr lang="ru-RU" sz="1500" dirty="0">
              <a:solidFill>
                <a:srgbClr val="000000"/>
              </a:solidFill>
            </a:endParaRPr>
          </a:p>
          <a:p>
            <a:pPr marL="0" indent="0" algn="l">
              <a:lnSpc>
                <a:spcPts val="2100"/>
              </a:lnSpc>
              <a:buNone/>
            </a:pPr>
            <a:r>
              <a:rPr lang="en-US" sz="1500" dirty="0">
                <a:solidFill>
                  <a:srgbClr val="000000"/>
                </a:solidFill>
              </a:rPr>
              <a:t>
Он окисляет аммиак при производстве азотной кислоты (</a:t>
            </a:r>
            <a:r>
              <a:rPr lang="en-US" sz="1500" b="1" dirty="0">
                <a:solidFill>
                  <a:srgbClr val="000000"/>
                </a:solidFill>
              </a:rPr>
              <a:t>4NH</a:t>
            </a:r>
            <a:r>
              <a:rPr lang="en-US" sz="1500" b="1" baseline="-40000" dirty="0">
                <a:solidFill>
                  <a:srgbClr val="000000"/>
                </a:solidFill>
              </a:rPr>
              <a:t>3</a:t>
            </a:r>
            <a:r>
              <a:rPr lang="en-US" sz="1500" b="1" dirty="0">
                <a:solidFill>
                  <a:srgbClr val="000000"/>
                </a:solidFill>
              </a:rPr>
              <a:t> + 5O</a:t>
            </a:r>
            <a:r>
              <a:rPr lang="en-US" sz="1500" b="1" baseline="-40000" dirty="0">
                <a:solidFill>
                  <a:srgbClr val="000000"/>
                </a:solidFill>
              </a:rPr>
              <a:t>2</a:t>
            </a:r>
            <a:r>
              <a:rPr lang="en-US" sz="1500" b="1" dirty="0">
                <a:solidFill>
                  <a:srgbClr val="000000"/>
                </a:solidFill>
              </a:rPr>
              <a:t> → 4NO + 6H</a:t>
            </a:r>
            <a:r>
              <a:rPr lang="en-US" sz="1500" b="1" baseline="-40000" dirty="0">
                <a:solidFill>
                  <a:srgbClr val="000000"/>
                </a:solidFill>
              </a:rPr>
              <a:t>2</a:t>
            </a:r>
            <a:r>
              <a:rPr lang="en-US" sz="1500" b="1" dirty="0">
                <a:solidFill>
                  <a:srgbClr val="000000"/>
                </a:solidFill>
              </a:rPr>
              <a:t>O</a:t>
            </a:r>
            <a:r>
              <a:rPr lang="en-US" sz="1500" dirty="0">
                <a:solidFill>
                  <a:srgbClr val="000000"/>
                </a:solidFill>
              </a:rPr>
              <a:t>) и переводит сернистый газ в оксид серы (VI) при варке серной кислоты (</a:t>
            </a:r>
            <a:r>
              <a:rPr lang="en-US" sz="1500" b="1" dirty="0">
                <a:solidFill>
                  <a:srgbClr val="000000"/>
                </a:solidFill>
              </a:rPr>
              <a:t>2SO</a:t>
            </a:r>
            <a:r>
              <a:rPr lang="en-US" sz="1500" b="1" baseline="-40000" dirty="0">
                <a:solidFill>
                  <a:srgbClr val="000000"/>
                </a:solidFill>
              </a:rPr>
              <a:t>2</a:t>
            </a:r>
            <a:r>
              <a:rPr lang="en-US" sz="1500" b="1" dirty="0">
                <a:solidFill>
                  <a:srgbClr val="000000"/>
                </a:solidFill>
              </a:rPr>
              <a:t> + O</a:t>
            </a:r>
            <a:r>
              <a:rPr lang="en-US" sz="1500" b="1" baseline="-40000" dirty="0">
                <a:solidFill>
                  <a:srgbClr val="000000"/>
                </a:solidFill>
              </a:rPr>
              <a:t>2</a:t>
            </a:r>
            <a:r>
              <a:rPr lang="en-US" sz="1500" b="1" dirty="0">
                <a:solidFill>
                  <a:srgbClr val="000000"/>
                </a:solidFill>
              </a:rPr>
              <a:t> ⇄ 2SO</a:t>
            </a:r>
            <a:r>
              <a:rPr lang="en-US" sz="1500" b="1" baseline="-40000" dirty="0">
                <a:solidFill>
                  <a:srgbClr val="000000"/>
                </a:solidFill>
              </a:rPr>
              <a:t>3</a:t>
            </a:r>
            <a:r>
              <a:rPr lang="en-US" sz="1500" dirty="0">
                <a:solidFill>
                  <a:srgbClr val="000000"/>
                </a:solidFill>
              </a:rPr>
              <a:t>).
</a:t>
            </a:r>
            <a:endParaRPr lang="ru-RU" sz="1500" dirty="0">
              <a:solidFill>
                <a:srgbClr val="000000"/>
              </a:solidFill>
            </a:endParaRPr>
          </a:p>
          <a:p>
            <a:pPr marL="0" indent="0" algn="l">
              <a:lnSpc>
                <a:spcPts val="2100"/>
              </a:lnSpc>
              <a:buNone/>
            </a:pPr>
            <a:r>
              <a:rPr lang="en-US" sz="1500" dirty="0">
                <a:solidFill>
                  <a:srgbClr val="000000"/>
                </a:solidFill>
              </a:rPr>
              <a:t>
В черной металлургии продувка жидкого чугуна кислородом в конвертерах позволяет быстро выжечь примеси серы и фосфора для получения качественной </a:t>
            </a:r>
            <a:r>
              <a:rPr lang="en-US" sz="1500" dirty="0" err="1">
                <a:solidFill>
                  <a:srgbClr val="000000"/>
                </a:solidFill>
              </a:rPr>
              <a:t>стали</a:t>
            </a:r>
            <a:r>
              <a:rPr lang="en-US" sz="1500" dirty="0">
                <a:solidFill>
                  <a:srgbClr val="000000"/>
                </a:solidFill>
              </a:rPr>
              <a:t>.</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831273" y="415637"/>
            <a:ext cx="3308465" cy="5924778"/>
          </a:xfrm>
          <a:prstGeom prst="rect">
            <a:avLst/>
          </a:prstGeom>
        </p:spPr>
      </p:pic>
      <p:sp>
        <p:nvSpPr>
          <p:cNvPr id="4" name="Text 0"/>
          <p:cNvSpPr/>
          <p:nvPr/>
        </p:nvSpPr>
        <p:spPr>
          <a:xfrm>
            <a:off x="4804756" y="655608"/>
            <a:ext cx="5985164" cy="517584"/>
          </a:xfrm>
          <a:prstGeom prst="rect">
            <a:avLst/>
          </a:prstGeom>
          <a:noFill/>
          <a:ln/>
        </p:spPr>
        <p:txBody>
          <a:bodyPr wrap="square" rtlCol="0" anchor="t"/>
          <a:lstStyle/>
          <a:p>
            <a:pPr marL="0" indent="0" algn="l">
              <a:lnSpc>
                <a:spcPts val="3100"/>
              </a:lnSpc>
              <a:buNone/>
            </a:pPr>
            <a:r>
              <a:rPr lang="en-US" sz="2200" b="1" dirty="0">
                <a:solidFill>
                  <a:srgbClr val="000000"/>
                </a:solidFill>
              </a:rPr>
              <a:t>Заключение</a:t>
            </a:r>
            <a:endParaRPr lang="en-US" sz="2200" dirty="0"/>
          </a:p>
        </p:txBody>
      </p:sp>
      <p:sp>
        <p:nvSpPr>
          <p:cNvPr id="5" name="Text 1"/>
          <p:cNvSpPr/>
          <p:nvPr/>
        </p:nvSpPr>
        <p:spPr>
          <a:xfrm>
            <a:off x="4804757" y="1745673"/>
            <a:ext cx="4761938" cy="2310938"/>
          </a:xfrm>
          <a:prstGeom prst="rect">
            <a:avLst/>
          </a:prstGeom>
          <a:noFill/>
          <a:ln/>
        </p:spPr>
        <p:txBody>
          <a:bodyPr wrap="square" rtlCol="0" anchor="t"/>
          <a:lstStyle/>
          <a:p>
            <a:pPr marL="0" indent="0" algn="l">
              <a:lnSpc>
                <a:spcPts val="2100"/>
              </a:lnSpc>
              <a:buNone/>
            </a:pPr>
            <a:r>
              <a:rPr lang="en-US" sz="1500" dirty="0">
                <a:solidFill>
                  <a:srgbClr val="000000"/>
                </a:solidFill>
              </a:rPr>
              <a:t>Химия кислорода построена на его высокой электроотрицательности и способности образовывать прочные химические связи с большинством элементов. 
Без точного контроля окислительно-восстановительных механизмов невозможна работа современной тяжелой промышленности и химической технологии.
</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TotalTime>
  <Words>1075</Words>
  <Application>Microsoft Office PowerPoint</Application>
  <PresentationFormat>Широкоэкранный</PresentationFormat>
  <Paragraphs>57</Paragraphs>
  <Slides>15</Slides>
  <Notes>15</Notes>
  <HiddenSlides>0</HiddenSlides>
  <MMClips>0</MMClips>
  <ScaleCrop>false</ScaleCrop>
  <HeadingPairs>
    <vt:vector size="6" baseType="variant">
      <vt:variant>
        <vt:lpstr>Использованные шрифты</vt:lpstr>
      </vt:variant>
      <vt:variant>
        <vt:i4>1</vt:i4>
      </vt:variant>
      <vt:variant>
        <vt:lpstr>Тема</vt:lpstr>
      </vt:variant>
      <vt:variant>
        <vt:i4>1</vt:i4>
      </vt:variant>
      <vt:variant>
        <vt:lpstr>Заголовки слайдов</vt:lpstr>
      </vt:variant>
      <vt:variant>
        <vt:i4>15</vt:i4>
      </vt:variant>
    </vt:vector>
  </HeadingPairs>
  <TitlesOfParts>
    <vt:vector size="17" baseType="lpstr">
      <vt:lpstr>Arial</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Anna Izguzhina</cp:lastModifiedBy>
  <cp:revision>2</cp:revision>
  <dcterms:created xsi:type="dcterms:W3CDTF">2026-09-16T10:24:37Z</dcterms:created>
  <dcterms:modified xsi:type="dcterms:W3CDTF">2026-09-16T10:37:07Z</dcterms:modified>
</cp:coreProperties>
</file>