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051665" y="500842"/>
            <a:ext cx="4853853" cy="10307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400" b="1" dirty="0">
                <a:solidFill>
                  <a:srgbClr val="000000"/>
                </a:solidFill>
              </a:rPr>
              <a:t>Классификация химических реакций</a:t>
            </a:r>
            <a:endParaRPr lang="en-US" sz="2400" dirty="0"/>
          </a:p>
        </p:txBody>
      </p:sp>
      <p:sp>
        <p:nvSpPr>
          <p:cNvPr id="5" name="Text 1"/>
          <p:cNvSpPr/>
          <p:nvPr/>
        </p:nvSpPr>
        <p:spPr>
          <a:xfrm>
            <a:off x="6051665" y="1803862"/>
            <a:ext cx="5145578" cy="28429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природе и лабораториях ежесекундно происходят миллионы химических превращений, когда одни вещества разрушаются, а из их атомов собираются новые соединения.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Чтобы не запутаться в этом огромном многообразии процессов, химики придумали удобную систему классификации, которая делит все реакции на группы по конкретным признакам.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575656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Обратимость химических процессов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579418"/>
            <a:ext cx="9975273" cy="36409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Далеко не все превращения идут только в одном направлении до полного исчезновения добавленных в колбу реагентов.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направлению протекания химики выделяют: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Необратимые реакции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идут строго до конца.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Продукты навсегда покидают сферу реакции в виде осадка или улетевшего газа.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(BaCl₂ + H₂SO₄ → BaSO₄↓ + 2HCl).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Обратимые реакции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идут в обе стороны одновременно.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Продукты сразу же начинают взаимодействовать друг с другом, превращаясь обратно в исходные вещества, пока не наступит равновесие.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(N₂ + 3H₂ ⇄ 2NH₃).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5503025"/>
            <a:ext cx="9975273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37513" y="201584"/>
            <a:ext cx="598503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Наличие катализатора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380807" y="1155469"/>
            <a:ext cx="6309360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Катализаторы — это специальные вещества-помощники, которые многократно ускоряют реакцию, но сами при этом не расходуются и не входят в состав продуктов.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0807" y="2443942"/>
            <a:ext cx="6616931" cy="28429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их участию процессы делят на: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Каталитические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протекают только в присутствии катализатора.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расщепление аптечной перекиси водорода под действием оксида марганца.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(2H₂O₂ → 2H₂O + O₂↑, над стрелкой указывают катализатор MnO₂).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Некаталитические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идут самостоятельно, для их старта достаточно просто смешать реагенты или немного их нагреть.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62298" y="309649"/>
            <a:ext cx="10141528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Агрегатное состояние реагентов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762298" y="1446415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Химики классифицируют реакции ещё и по тому, в какой физической среде они протекают и есть ли граница раздела фаз.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762298" y="2576945"/>
            <a:ext cx="6650182" cy="2576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этому физическому признаку выделяют: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Гомогенные реакции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идут в однородной среде без видимых границ. Это смешивание двух газов или двух растворимых друг в друге жидкостей: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H₂(г) + Cl₂(г) → 2HCl(г)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Гетерогенные реакции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идут только на поверхности соприкосновения разных сред. Например, когда кусок твердого угля сгорает в газообразном кислороде: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C(тв) + O₂(г) → CO₂(г)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5486400"/>
            <a:ext cx="6650182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800100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 протекания реакций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679171"/>
            <a:ext cx="5818909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полного понимания химических реакций необходимо изучить их внутренний механизм, а именно — процесс разрыва химических связей в молекулах.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зависимости от того, как происходит это разрушение, выделяют: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Ионный механизм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связь разрывается несимметрично, и молекула распадается на заряженные частицы (катионы и анионы). Характерен для неорганических солей.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Радикальный механизм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связь рвется ровно посередине. Образуются очень активные частицы с неспаренными электронами — радикалы, которые запускают цепные реакции в органической химии.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575656"/>
            <a:ext cx="10141527" cy="565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Зачем химикам нужна эта система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404851"/>
            <a:ext cx="8055033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Понимая точный тип реакции, учёные могут заранее предсказать конечный результат и подобрать правильные условия для безопасной работы в лаборатории.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726575"/>
            <a:ext cx="7922029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Зная, что процесс сильно экзотермический, инженер на химическом заводе заранее спроектирует мощную систему охлаждения реактора, чтобы избежать перегрева и случайного взрыва.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Именно поэтому глубокое понимание химических законов является не просто строгой научной теорией, а жизненно важным фундаментом для всей современной промышленности.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128953" y="234835"/>
            <a:ext cx="5985165" cy="565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1404851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Химические реакции никогда не существуют в строгой изоляции друг от друга, и один и тот же процесс всегда относится сразу к нескольким классам.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2643447"/>
            <a:ext cx="5818909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промышленный синтез аммиака — это одновременно реакция соединения, экзотермический, обратимый, каталитический и гомогенный процесс.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Такая многосторонняя и точная оценка даёт химикам полное представление о том, как правильно управлять атомами и молекулами для создания новых материалов.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67591"/>
            <a:ext cx="10141527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Что такое химическая реакция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429789"/>
            <a:ext cx="8986058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Любое химическое превращение сводится к перестройке связей между атомами, когда старые молекулы распадаются на части.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560320"/>
            <a:ext cx="9252065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Исходные вещества, которые мы называем реагентами, вступают во взаимодействие и полностью теряют свои первоначальные физические и химические свойства.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этого процесса образуются продукты реакции — совершенно новые вещества с другим внутренним строением, цветом, запахом или агрегатным состоянием.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667096"/>
            <a:ext cx="6841634" cy="5902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300" b="1" dirty="0">
                <a:solidFill>
                  <a:srgbClr val="000000"/>
                </a:solidFill>
              </a:rPr>
              <a:t>Разделение по числу и составу веществ</a:t>
            </a:r>
            <a:endParaRPr lang="en-US" sz="2300" dirty="0"/>
          </a:p>
        </p:txBody>
      </p:sp>
      <p:sp>
        <p:nvSpPr>
          <p:cNvPr id="5" name="Text 1"/>
          <p:cNvSpPr/>
          <p:nvPr/>
        </p:nvSpPr>
        <p:spPr>
          <a:xfrm>
            <a:off x="4513811" y="1496291"/>
            <a:ext cx="6301047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Самый базовый способ поделить реакции на группы — посмотреть на количество и сложность реагентов и образующихся продуктов.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2610196"/>
            <a:ext cx="5818909" cy="33749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Учёные обращают внимание на то, какие вещества участвуют в процессе: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простые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(состоят из атомов одного элемента) или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сложные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(состоят из разных элементов).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этому принципу химические взаимодействия традиционно делят на четыре базовых типа: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Реакции соединения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Реакции разложения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Реакции замещения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Реакции обмена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71105" y="517467"/>
            <a:ext cx="10141528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Реакции соединения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571105" y="1620982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таком процессе из нескольких простых или сложных веществ образуется только одно новое, более сложное соединение.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571105" y="2676698"/>
            <a:ext cx="7356764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промышленности именно так синтезируют многие пластмассы, аммиак для удобрений и различные лекарства из доступного базового сырья.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571105" y="3832167"/>
            <a:ext cx="6650182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Пример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горение магния на воздухе, когда металл соединяется с кислородом и превращается в белый порошок оксида.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Уравнение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2Mg + O₂ → 2MgO.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683722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Реакции разложения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1670858"/>
            <a:ext cx="5818909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тип превращений работает строго наоборот: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 внешним воздействием одно сложное вещество распадается на несколько более простых.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Чаще всего для запуска такого процесса исходный реагент нужно сильно нагреть на газовой горелке, пропустить через него электрический ток или осветить ультрафиолетом.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256116"/>
            <a:ext cx="5818909" cy="1512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Пример: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природный мел или известняк разлагается на углекислый газ и негашёную известь, нужную для строительства.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Уравнение: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CaCO₃ → CaO + CO₂↑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459278"/>
            <a:ext cx="10141528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Реакции замещения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446415"/>
            <a:ext cx="10058400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реакциях замещения обычно участвуют одно простое и одно сложное вещество, которые сталкиваются друг с другом в растворе.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997527" y="2527069"/>
            <a:ext cx="9725891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Атомы простого вещества агрессивно атакуют молекулу сложного и вытесняют из неё один из элементов, занимая его освободившееся место.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064029" y="3549535"/>
            <a:ext cx="879486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000000"/>
                </a:solidFill>
              </a:rPr>
              <a:t>Пример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: если бросить кусочек активного цинка в пробирку с соляной кислотой, металл вытолкнет водород в виде пузырьков газа.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000000"/>
                </a:solidFill>
              </a:rPr>
              <a:t>Уравнение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: Zn + 2HCl → ZnCl₂ + H₂↑.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
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195455" y="168333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Реакции обмена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389120" y="1155469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Здесь взаимодействуют два сложных вещества, которые буквально меняются своими составными частями при смешивании растворов.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543695"/>
            <a:ext cx="5818909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реакции доходят до конца только в трёх случаях: если на дно колбы выпадает нерастворимый осадок, бурно выделяется газ или образуется малодиссоциирующее вещество вроде воды.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Пример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нейтрализация едкого гидроксида натрия соляной кислотой с образованием раствора обычной поваренной соли.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Уравнение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NaOH + HCl → NaCl + H₂O.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37607" y="442653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Тепловой эффект реакций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637607" y="1596044"/>
            <a:ext cx="6650182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Любая перестройка молекул обязательно сопровождается поглощением или выделением энергии, которую можно измерить.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637607" y="2668385"/>
            <a:ext cx="6650182" cy="33749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тепловому эффекту (буквенное обозначение 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Q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) все химические процессы делятся на две противоположные группы: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Экзотермические </a:t>
            </a:r>
            <a:pPr algn="l" indent="0" marL="0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000000"/>
                </a:solidFill>
              </a:rPr>
              <a:t>(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+Q</a:t>
            </a:r>
            <a:pPr algn="l" indent="0" marL="0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000000"/>
                </a:solidFill>
              </a:rPr>
              <a:t>)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реакции с выделением тепла. Сюда относится обычное горение дров в костре или активная реакция натрия с водой.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(C + O₂ → CO₂ + Q).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Эндотермические </a:t>
            </a:r>
            <a:pPr algn="l" indent="0" marL="0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000000"/>
                </a:solidFill>
              </a:rPr>
              <a:t>(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-Q</a:t>
            </a:r>
            <a:pPr algn="l" indent="0" marL="0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000000"/>
                </a:solidFill>
              </a:rPr>
              <a:t>)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реакции с поглощением тепла извне. Чтобы процесс не остановился, колбу нужно постоянно подогревать.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(CaCO₃ → CaO + CO₂ - Q).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2934393" y="6226233"/>
            <a:ext cx="2244436" cy="2826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800"/>
              </a:lnSpc>
              <a:buNone/>
            </a:pPr>
            <a:r>
              <a:rPr lang="en-US" sz="6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800"/>
              </a:lnSpc>
              <a:buNone/>
            </a:pPr>
            <a:r>
              <a:rPr lang="en-US" sz="600" dirty="0">
                <a:solidFill>
                  <a:srgbClr val="000000"/>
                </a:solidFill>
              </a:rPr>
              <a:t>
</a:t>
            </a:r>
            <a:endParaRPr lang="en-US" sz="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849976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Изменение степеней окисления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97775" y="6675120"/>
            <a:ext cx="1155469" cy="2826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800"/>
              </a:lnSpc>
              <a:buNone/>
            </a:pPr>
            <a:r>
              <a:rPr lang="en-US" sz="600" dirty="0">
                <a:solidFill>
                  <a:srgbClr val="000000"/>
                </a:solidFill>
              </a:rPr>
              <a:t>
</a:t>
            </a:r>
            <a:endParaRPr lang="en-US" sz="600" dirty="0"/>
          </a:p>
        </p:txBody>
      </p:sp>
      <p:sp>
        <p:nvSpPr>
          <p:cNvPr id="6" name="Text 2"/>
          <p:cNvSpPr/>
          <p:nvPr/>
        </p:nvSpPr>
        <p:spPr>
          <a:xfrm>
            <a:off x="648393" y="1554480"/>
            <a:ext cx="5818909" cy="41729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 время многих химических реакций атомы передают друг другу электроны, из-за чего меняется их заряд — химики называют это степенью окисления.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этому признаку превращения делятся на: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Окислительно-восстановительные</a:t>
            </a:r>
            <a:pPr algn="l" indent="0" marL="0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000000"/>
                </a:solidFill>
              </a:rPr>
              <a:t> (ОВР)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степени окисления элементов меняются. Это основа работы батареек и главная причина ржавления металлов.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(</a:t>
            </a:r>
            <a:pPr algn="l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00000"/>
                </a:solidFill>
              </a:rPr>
              <a:t>2Na⁰ + Cl₂⁰ → 2Na⁺Cl⁻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).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• </a:t>
            </a:r>
            <a:pPr algn="l"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</a:rPr>
              <a:t>Реакции без изменения степеней окисления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: электроны остаются на своих местах. Абсолютно все реакции ионного обмена относятся именно к этой группе.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2026-09-11T10:39:58Z</dcterms:created>
  <dcterms:modified xsi:type="dcterms:W3CDTF">2026-09-11T10:39:58Z</dcterms:modified>
</cp:coreProperties>
</file>