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11" d="100"/>
          <a:sy n="111" d="100"/>
        </p:scale>
        <p:origin x="55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3534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457200" y="439948"/>
            <a:ext cx="4680065" cy="4899804"/>
          </a:xfrm>
          <a:prstGeom prst="rect">
            <a:avLst/>
          </a:prstGeom>
        </p:spPr>
      </p:pic>
      <p:sp>
        <p:nvSpPr>
          <p:cNvPr id="4" name="Text 0"/>
          <p:cNvSpPr/>
          <p:nvPr/>
        </p:nvSpPr>
        <p:spPr>
          <a:xfrm>
            <a:off x="5636029" y="5403273"/>
            <a:ext cx="7481455" cy="448887"/>
          </a:xfrm>
          <a:prstGeom prst="rect">
            <a:avLst/>
          </a:prstGeom>
          <a:noFill/>
          <a:ln/>
        </p:spPr>
        <p:txBody>
          <a:bodyPr wrap="square" rtlCol="0" anchor="t"/>
          <a:lstStyle/>
          <a:p>
            <a:pPr marL="0" indent="0" algn="l">
              <a:lnSpc>
                <a:spcPts val="2100"/>
              </a:lnSpc>
              <a:buNone/>
            </a:pPr>
            <a:endParaRPr lang="en-US" sz="1500" dirty="0"/>
          </a:p>
        </p:txBody>
      </p:sp>
      <p:sp>
        <p:nvSpPr>
          <p:cNvPr id="5" name="Text 1"/>
          <p:cNvSpPr/>
          <p:nvPr/>
        </p:nvSpPr>
        <p:spPr>
          <a:xfrm>
            <a:off x="5636029" y="1082733"/>
            <a:ext cx="5985164" cy="565263"/>
          </a:xfrm>
          <a:prstGeom prst="rect">
            <a:avLst/>
          </a:prstGeom>
          <a:noFill/>
          <a:ln/>
        </p:spPr>
        <p:txBody>
          <a:bodyPr wrap="square" rtlCol="0" anchor="t"/>
          <a:lstStyle/>
          <a:p>
            <a:pPr marL="0" indent="0" algn="l">
              <a:lnSpc>
                <a:spcPts val="3100"/>
              </a:lnSpc>
              <a:buNone/>
            </a:pPr>
            <a:r>
              <a:rPr lang="en-US" sz="2800" b="1" dirty="0">
                <a:solidFill>
                  <a:srgbClr val="000000"/>
                </a:solidFill>
              </a:rPr>
              <a:t>Планеты-гиганты</a:t>
            </a:r>
            <a:endParaRPr lang="en-US" sz="2800" dirty="0"/>
          </a:p>
        </p:txBody>
      </p:sp>
      <p:sp>
        <p:nvSpPr>
          <p:cNvPr id="6" name="Text 2"/>
          <p:cNvSpPr/>
          <p:nvPr/>
        </p:nvSpPr>
        <p:spPr>
          <a:xfrm>
            <a:off x="5636030" y="1978429"/>
            <a:ext cx="4569020" cy="2990386"/>
          </a:xfrm>
          <a:prstGeom prst="rect">
            <a:avLst/>
          </a:prstGeom>
          <a:noFill/>
          <a:ln/>
        </p:spPr>
        <p:txBody>
          <a:bodyPr wrap="square" rtlCol="0" anchor="t"/>
          <a:lstStyle/>
          <a:p>
            <a:pPr marL="0" indent="0" algn="l">
              <a:lnSpc>
                <a:spcPts val="2100"/>
              </a:lnSpc>
              <a:buNone/>
            </a:pPr>
            <a:r>
              <a:rPr lang="en-US" sz="1500" dirty="0">
                <a:solidFill>
                  <a:srgbClr val="000000"/>
                </a:solidFill>
              </a:rPr>
              <a:t>Планеты-гиганты Солнечной системы представляют собой колоссальные газовые и ледяные шары, которые содержат в себе подавляющую часть всей планетной массы нашей звёздной системы.
</a:t>
            </a:r>
            <a:endParaRPr lang="ru-RU" sz="1500" dirty="0">
              <a:solidFill>
                <a:srgbClr val="000000"/>
              </a:solidFill>
            </a:endParaRPr>
          </a:p>
          <a:p>
            <a:pPr marL="0" indent="0" algn="l">
              <a:lnSpc>
                <a:spcPts val="2100"/>
              </a:lnSpc>
              <a:buNone/>
            </a:pPr>
            <a:r>
              <a:rPr lang="en-US" sz="1500" dirty="0">
                <a:solidFill>
                  <a:srgbClr val="000000"/>
                </a:solidFill>
              </a:rPr>
              <a:t>
Изучение Юпитера, Сатурна, Урана и Нептуна помогает астрофизикам понять сложные механизмы формирования планет и физику экстремальных давлений, недоступных для земных лабораторий.
</a:t>
            </a:r>
            <a:endParaRPr lang="en-US" sz="1500" dirty="0"/>
          </a:p>
        </p:txBody>
      </p:sp>
      <p:sp>
        <p:nvSpPr>
          <p:cNvPr id="7" name="Text 3"/>
          <p:cNvSpPr/>
          <p:nvPr/>
        </p:nvSpPr>
        <p:spPr>
          <a:xfrm>
            <a:off x="5636029" y="5029200"/>
            <a:ext cx="5818909" cy="448887"/>
          </a:xfrm>
          <a:prstGeom prst="rect">
            <a:avLst/>
          </a:prstGeom>
          <a:noFill/>
          <a:ln/>
        </p:spPr>
        <p:txBody>
          <a:bodyPr wrap="square" rtlCol="0" anchor="t"/>
          <a:lstStyle/>
          <a:p>
            <a:pPr marL="0" indent="0" algn="l">
              <a:lnSpc>
                <a:spcPts val="2100"/>
              </a:lnSpc>
              <a:buNone/>
            </a:pPr>
            <a:r>
              <a:rPr lang="en-US" sz="1500" dirty="0">
                <a:solidFill>
                  <a:srgbClr val="000000"/>
                </a:solidFill>
              </a:rPr>
              <a:t>
</a:t>
            </a:r>
            <a:endParaRPr lang="en-US"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1064029" y="625533"/>
            <a:ext cx="10141527" cy="565263"/>
          </a:xfrm>
          <a:prstGeom prst="rect">
            <a:avLst/>
          </a:prstGeom>
          <a:noFill/>
          <a:ln/>
        </p:spPr>
        <p:txBody>
          <a:bodyPr wrap="square" rtlCol="0" anchor="t"/>
          <a:lstStyle/>
          <a:p>
            <a:pPr marL="0" indent="0" algn="l">
              <a:lnSpc>
                <a:spcPts val="3100"/>
              </a:lnSpc>
              <a:buNone/>
            </a:pPr>
            <a:r>
              <a:rPr lang="en-US" sz="2200" b="1" dirty="0">
                <a:solidFill>
                  <a:srgbClr val="000000"/>
                </a:solidFill>
              </a:rPr>
              <a:t>Общие характеристики группы</a:t>
            </a:r>
            <a:endParaRPr lang="en-US" sz="2200" dirty="0"/>
          </a:p>
        </p:txBody>
      </p:sp>
      <p:sp>
        <p:nvSpPr>
          <p:cNvPr id="4" name="Text 1"/>
          <p:cNvSpPr/>
          <p:nvPr/>
        </p:nvSpPr>
        <p:spPr>
          <a:xfrm>
            <a:off x="1064029" y="1995055"/>
            <a:ext cx="8623435" cy="714895"/>
          </a:xfrm>
          <a:prstGeom prst="rect">
            <a:avLst/>
          </a:prstGeom>
          <a:noFill/>
          <a:ln/>
        </p:spPr>
        <p:txBody>
          <a:bodyPr wrap="square" rtlCol="0" anchor="t"/>
          <a:lstStyle/>
          <a:p>
            <a:pPr marL="0" indent="0" algn="l">
              <a:lnSpc>
                <a:spcPts val="2100"/>
              </a:lnSpc>
              <a:buNone/>
            </a:pPr>
            <a:r>
              <a:rPr lang="en-US" sz="1500" dirty="0">
                <a:solidFill>
                  <a:srgbClr val="000000"/>
                </a:solidFill>
              </a:rPr>
              <a:t>Орбиты планет-гигантов пролегают далеко за пределами снеговой линии, где вода и летучие газы быстро замерзают в твёрдый лёд.</a:t>
            </a:r>
            <a:endParaRPr lang="en-US" sz="1500" dirty="0"/>
          </a:p>
        </p:txBody>
      </p:sp>
      <p:sp>
        <p:nvSpPr>
          <p:cNvPr id="5" name="Text 2"/>
          <p:cNvSpPr/>
          <p:nvPr/>
        </p:nvSpPr>
        <p:spPr>
          <a:xfrm>
            <a:off x="1064029" y="3579963"/>
            <a:ext cx="4879571" cy="1357798"/>
          </a:xfrm>
          <a:prstGeom prst="rect">
            <a:avLst/>
          </a:prstGeom>
          <a:noFill/>
          <a:ln/>
        </p:spPr>
        <p:txBody>
          <a:bodyPr wrap="square" rtlCol="0" anchor="t"/>
          <a:lstStyle/>
          <a:p>
            <a:pPr marL="0" indent="0" algn="l">
              <a:lnSpc>
                <a:spcPts val="2100"/>
              </a:lnSpc>
              <a:buNone/>
            </a:pPr>
            <a:r>
              <a:rPr lang="en-US" sz="1500" dirty="0">
                <a:solidFill>
                  <a:srgbClr val="000000"/>
                </a:solidFill>
              </a:rPr>
              <a:t>У этих миров нет твёрдой поверхности, поэтому космический корабль просто погрузился бы в их плотную атмосферу, пока не разрушился от огромного давления.</a:t>
            </a:r>
            <a:endParaRPr lang="en-US" sz="1500" dirty="0"/>
          </a:p>
        </p:txBody>
      </p:sp>
      <p:sp>
        <p:nvSpPr>
          <p:cNvPr id="6" name="Text 3"/>
          <p:cNvSpPr/>
          <p:nvPr/>
        </p:nvSpPr>
        <p:spPr>
          <a:xfrm>
            <a:off x="6359236" y="3514209"/>
            <a:ext cx="4518673" cy="1423551"/>
          </a:xfrm>
          <a:prstGeom prst="rect">
            <a:avLst/>
          </a:prstGeom>
          <a:noFill/>
          <a:ln/>
        </p:spPr>
        <p:txBody>
          <a:bodyPr wrap="square" rtlCol="0" anchor="t"/>
          <a:lstStyle/>
          <a:p>
            <a:pPr marL="0" indent="0" algn="l">
              <a:lnSpc>
                <a:spcPts val="2100"/>
              </a:lnSpc>
              <a:buNone/>
            </a:pPr>
            <a:r>
              <a:rPr lang="en-US" sz="1500" dirty="0">
                <a:solidFill>
                  <a:srgbClr val="000000"/>
                </a:solidFill>
              </a:rPr>
              <a:t>Они вращаются вокруг своей оси гораздо быстрее планет земной группы, из-за чего их экваторы сильно сплющены центробежной силой.</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6995160" y="523703"/>
            <a:ext cx="4680065" cy="5678690"/>
          </a:xfrm>
          <a:prstGeom prst="rect">
            <a:avLst/>
          </a:prstGeom>
        </p:spPr>
      </p:pic>
      <p:sp>
        <p:nvSpPr>
          <p:cNvPr id="4" name="Text 0"/>
          <p:cNvSpPr/>
          <p:nvPr/>
        </p:nvSpPr>
        <p:spPr>
          <a:xfrm>
            <a:off x="681643" y="766849"/>
            <a:ext cx="5818909" cy="565263"/>
          </a:xfrm>
          <a:prstGeom prst="rect">
            <a:avLst/>
          </a:prstGeom>
          <a:noFill/>
          <a:ln/>
        </p:spPr>
        <p:txBody>
          <a:bodyPr wrap="square" rtlCol="0" anchor="t"/>
          <a:lstStyle/>
          <a:p>
            <a:pPr marL="0" indent="0" algn="l">
              <a:lnSpc>
                <a:spcPts val="3100"/>
              </a:lnSpc>
              <a:buNone/>
            </a:pPr>
            <a:r>
              <a:rPr lang="en-US" sz="2200" b="1" dirty="0">
                <a:solidFill>
                  <a:srgbClr val="000000"/>
                </a:solidFill>
              </a:rPr>
              <a:t>Внутреннее строение</a:t>
            </a:r>
            <a:endParaRPr lang="en-US" sz="2200" dirty="0"/>
          </a:p>
        </p:txBody>
      </p:sp>
      <p:sp>
        <p:nvSpPr>
          <p:cNvPr id="5" name="Text 1"/>
          <p:cNvSpPr/>
          <p:nvPr/>
        </p:nvSpPr>
        <p:spPr>
          <a:xfrm>
            <a:off x="681643" y="1662545"/>
            <a:ext cx="5652655" cy="2310938"/>
          </a:xfrm>
          <a:prstGeom prst="rect">
            <a:avLst/>
          </a:prstGeom>
          <a:noFill/>
          <a:ln/>
        </p:spPr>
        <p:txBody>
          <a:bodyPr wrap="square" rtlCol="0" anchor="t"/>
          <a:lstStyle/>
          <a:p>
            <a:pPr marL="0" indent="0" algn="l">
              <a:lnSpc>
                <a:spcPts val="2100"/>
              </a:lnSpc>
              <a:buNone/>
            </a:pPr>
            <a:r>
              <a:rPr lang="en-US" sz="1500" dirty="0">
                <a:solidFill>
                  <a:srgbClr val="000000"/>
                </a:solidFill>
              </a:rPr>
              <a:t>Под толстым слоем атмосферных облаков плотность газа постепенно возрастает, плавно переходя в раскалённое жидкое состояние без чёткой границы.
Глубоко в недрах Юпитера и Сатурна водород сжимается настолько сильно, что приобретает свойства жидкого металла и начинает проводить электрический ток. 
</a:t>
            </a:r>
            <a:endParaRPr lang="en-US" sz="1500" dirty="0"/>
          </a:p>
        </p:txBody>
      </p:sp>
      <p:sp>
        <p:nvSpPr>
          <p:cNvPr id="6" name="Text 2"/>
          <p:cNvSpPr/>
          <p:nvPr/>
        </p:nvSpPr>
        <p:spPr>
          <a:xfrm>
            <a:off x="681643" y="4297680"/>
            <a:ext cx="5652655" cy="980902"/>
          </a:xfrm>
          <a:prstGeom prst="rect">
            <a:avLst/>
          </a:prstGeom>
          <a:noFill/>
          <a:ln/>
        </p:spPr>
        <p:txBody>
          <a:bodyPr wrap="square" rtlCol="0" anchor="t"/>
          <a:lstStyle/>
          <a:p>
            <a:pPr marL="0" indent="0" algn="l">
              <a:lnSpc>
                <a:spcPts val="2100"/>
              </a:lnSpc>
              <a:buNone/>
            </a:pPr>
            <a:r>
              <a:rPr lang="en-US" sz="1500" dirty="0">
                <a:solidFill>
                  <a:srgbClr val="000000"/>
                </a:solidFill>
              </a:rPr>
              <a:t>В самом центре гигантов прячется плотное каменное ядро, которое по массе в несколько раз превосходит всю нашу Землю.</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1271847" y="750224"/>
            <a:ext cx="10141527" cy="565263"/>
          </a:xfrm>
          <a:prstGeom prst="rect">
            <a:avLst/>
          </a:prstGeom>
          <a:noFill/>
          <a:ln/>
        </p:spPr>
        <p:txBody>
          <a:bodyPr wrap="square" rtlCol="0" anchor="t"/>
          <a:lstStyle/>
          <a:p>
            <a:pPr marL="0" indent="0" algn="l">
              <a:lnSpc>
                <a:spcPts val="3100"/>
              </a:lnSpc>
              <a:buNone/>
            </a:pPr>
            <a:r>
              <a:rPr lang="en-US" sz="2200" b="1" dirty="0">
                <a:solidFill>
                  <a:srgbClr val="000000"/>
                </a:solidFill>
              </a:rPr>
              <a:t>Атмосфера и погода</a:t>
            </a:r>
            <a:endParaRPr lang="en-US" sz="2200" dirty="0"/>
          </a:p>
        </p:txBody>
      </p:sp>
      <p:sp>
        <p:nvSpPr>
          <p:cNvPr id="4" name="Text 1"/>
          <p:cNvSpPr/>
          <p:nvPr/>
        </p:nvSpPr>
        <p:spPr>
          <a:xfrm>
            <a:off x="1271848" y="1906438"/>
            <a:ext cx="8139572" cy="733245"/>
          </a:xfrm>
          <a:prstGeom prst="rect">
            <a:avLst/>
          </a:prstGeom>
          <a:noFill/>
          <a:ln/>
        </p:spPr>
        <p:txBody>
          <a:bodyPr wrap="square" rtlCol="0" anchor="t"/>
          <a:lstStyle/>
          <a:p>
            <a:pPr marL="0" indent="0" algn="l">
              <a:lnSpc>
                <a:spcPts val="2100"/>
              </a:lnSpc>
              <a:buNone/>
            </a:pPr>
            <a:r>
              <a:rPr lang="en-US" sz="1500" dirty="0">
                <a:solidFill>
                  <a:srgbClr val="000000"/>
                </a:solidFill>
              </a:rPr>
              <a:t>Внешние слои гигантов состоят преимущественно из лёгкого водорода и гелия с примесями аммиака, метана и водяного пара.</a:t>
            </a:r>
            <a:endParaRPr lang="en-US" sz="1500" dirty="0"/>
          </a:p>
        </p:txBody>
      </p:sp>
      <p:sp>
        <p:nvSpPr>
          <p:cNvPr id="5" name="Text 2"/>
          <p:cNvSpPr/>
          <p:nvPr/>
        </p:nvSpPr>
        <p:spPr>
          <a:xfrm>
            <a:off x="1271847" y="3036498"/>
            <a:ext cx="8320727" cy="1984390"/>
          </a:xfrm>
          <a:prstGeom prst="rect">
            <a:avLst/>
          </a:prstGeom>
          <a:noFill/>
          <a:ln/>
        </p:spPr>
        <p:txBody>
          <a:bodyPr wrap="square" rtlCol="0" anchor="t"/>
          <a:lstStyle/>
          <a:p>
            <a:pPr marL="0" indent="0" algn="l">
              <a:lnSpc>
                <a:spcPts val="2100"/>
              </a:lnSpc>
              <a:buNone/>
            </a:pPr>
            <a:r>
              <a:rPr lang="en-US" sz="1500" dirty="0">
                <a:solidFill>
                  <a:srgbClr val="000000"/>
                </a:solidFill>
              </a:rPr>
              <a:t>Быстрое вращение планет растягивает облака в длинные параллельные полосы, которые движутся в противоположных направлениях с огромной скоростью.
В местах столкновения этих потоков возникают мощные атмосферные вихри, сверкают колоссальные молнии и идут химические дожди. 
</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831273" y="648549"/>
            <a:ext cx="3308465" cy="4794719"/>
          </a:xfrm>
          <a:prstGeom prst="rect">
            <a:avLst/>
          </a:prstGeom>
        </p:spPr>
      </p:pic>
      <p:sp>
        <p:nvSpPr>
          <p:cNvPr id="4" name="Text 0"/>
          <p:cNvSpPr/>
          <p:nvPr/>
        </p:nvSpPr>
        <p:spPr>
          <a:xfrm>
            <a:off x="4804756" y="905775"/>
            <a:ext cx="5985164" cy="532328"/>
          </a:xfrm>
          <a:prstGeom prst="rect">
            <a:avLst/>
          </a:prstGeom>
          <a:noFill/>
          <a:ln/>
        </p:spPr>
        <p:txBody>
          <a:bodyPr wrap="square" rtlCol="0" anchor="t"/>
          <a:lstStyle/>
          <a:p>
            <a:pPr marL="0" indent="0" algn="l">
              <a:lnSpc>
                <a:spcPts val="3100"/>
              </a:lnSpc>
              <a:buNone/>
            </a:pPr>
            <a:r>
              <a:rPr lang="en-US" sz="2200" b="1" dirty="0">
                <a:solidFill>
                  <a:srgbClr val="000000"/>
                </a:solidFill>
              </a:rPr>
              <a:t>Юпитер</a:t>
            </a:r>
            <a:endParaRPr lang="en-US" sz="2200" dirty="0"/>
          </a:p>
        </p:txBody>
      </p:sp>
      <p:sp>
        <p:nvSpPr>
          <p:cNvPr id="5" name="Text 1"/>
          <p:cNvSpPr/>
          <p:nvPr/>
        </p:nvSpPr>
        <p:spPr>
          <a:xfrm>
            <a:off x="4804756" y="1884633"/>
            <a:ext cx="5818909" cy="800377"/>
          </a:xfrm>
          <a:prstGeom prst="rect">
            <a:avLst/>
          </a:prstGeom>
          <a:noFill/>
          <a:ln/>
        </p:spPr>
        <p:txBody>
          <a:bodyPr wrap="square" rtlCol="0" anchor="t"/>
          <a:lstStyle/>
          <a:p>
            <a:pPr marL="0" indent="0" algn="l">
              <a:lnSpc>
                <a:spcPts val="2100"/>
              </a:lnSpc>
              <a:buNone/>
            </a:pPr>
            <a:r>
              <a:rPr lang="en-US" sz="1500" dirty="0">
                <a:solidFill>
                  <a:srgbClr val="000000"/>
                </a:solidFill>
              </a:rPr>
              <a:t>Юпитер выступает бесспорным тяжеловесом Солнечной системы, забирая себе в два с половиной раза больше массы, чем все остальные планеты вместе взятые.</a:t>
            </a:r>
            <a:endParaRPr lang="en-US" sz="1500" dirty="0"/>
          </a:p>
        </p:txBody>
      </p:sp>
      <p:sp>
        <p:nvSpPr>
          <p:cNvPr id="6" name="Text 2"/>
          <p:cNvSpPr/>
          <p:nvPr/>
        </p:nvSpPr>
        <p:spPr>
          <a:xfrm>
            <a:off x="4804756" y="3131540"/>
            <a:ext cx="5314029" cy="908445"/>
          </a:xfrm>
          <a:prstGeom prst="rect">
            <a:avLst/>
          </a:prstGeom>
          <a:noFill/>
          <a:ln/>
        </p:spPr>
        <p:txBody>
          <a:bodyPr wrap="square" rtlCol="0" anchor="t"/>
          <a:lstStyle/>
          <a:p>
            <a:pPr marL="0" indent="0" algn="l">
              <a:lnSpc>
                <a:spcPts val="2100"/>
              </a:lnSpc>
              <a:buNone/>
            </a:pPr>
            <a:r>
              <a:rPr lang="en-US" sz="1500" dirty="0">
                <a:solidFill>
                  <a:srgbClr val="000000"/>
                </a:solidFill>
              </a:rPr>
              <a:t>Его гравитация работает как огромный космический щит, который притягивает к себе опасные кометы и астероиды, летящие в сторону Земли.</a:t>
            </a:r>
            <a:endParaRPr lang="en-US" sz="1500" dirty="0"/>
          </a:p>
        </p:txBody>
      </p:sp>
      <p:sp>
        <p:nvSpPr>
          <p:cNvPr id="7" name="Text 3"/>
          <p:cNvSpPr/>
          <p:nvPr/>
        </p:nvSpPr>
        <p:spPr>
          <a:xfrm>
            <a:off x="4804757" y="4486516"/>
            <a:ext cx="5089742" cy="800376"/>
          </a:xfrm>
          <a:prstGeom prst="rect">
            <a:avLst/>
          </a:prstGeom>
          <a:noFill/>
          <a:ln/>
        </p:spPr>
        <p:txBody>
          <a:bodyPr wrap="square" rtlCol="0" anchor="t"/>
          <a:lstStyle/>
          <a:p>
            <a:pPr marL="0" indent="0" algn="l">
              <a:lnSpc>
                <a:spcPts val="2100"/>
              </a:lnSpc>
              <a:buNone/>
            </a:pPr>
            <a:r>
              <a:rPr lang="en-US" sz="1500" dirty="0">
                <a:solidFill>
                  <a:srgbClr val="000000"/>
                </a:solidFill>
              </a:rPr>
              <a:t>Несмотря на свои колоссальные размеры, он делает полный оборот вокруг оси всего за десять земных часов.</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1271847" y="750224"/>
            <a:ext cx="10141527" cy="565263"/>
          </a:xfrm>
          <a:prstGeom prst="rect">
            <a:avLst/>
          </a:prstGeom>
          <a:noFill/>
          <a:ln/>
        </p:spPr>
        <p:txBody>
          <a:bodyPr wrap="square" rtlCol="0" anchor="t"/>
          <a:lstStyle/>
          <a:p>
            <a:pPr marL="0" indent="0" algn="l">
              <a:lnSpc>
                <a:spcPts val="3100"/>
              </a:lnSpc>
              <a:buNone/>
            </a:pPr>
            <a:r>
              <a:rPr lang="en-US" sz="2200" b="1" dirty="0">
                <a:solidFill>
                  <a:srgbClr val="000000"/>
                </a:solidFill>
              </a:rPr>
              <a:t>Большое красное пятно</a:t>
            </a:r>
            <a:endParaRPr lang="en-US" sz="2200" dirty="0"/>
          </a:p>
        </p:txBody>
      </p:sp>
      <p:sp>
        <p:nvSpPr>
          <p:cNvPr id="4" name="Text 1"/>
          <p:cNvSpPr/>
          <p:nvPr/>
        </p:nvSpPr>
        <p:spPr>
          <a:xfrm>
            <a:off x="1271847" y="1812175"/>
            <a:ext cx="8527761" cy="714895"/>
          </a:xfrm>
          <a:prstGeom prst="rect">
            <a:avLst/>
          </a:prstGeom>
          <a:noFill/>
          <a:ln/>
        </p:spPr>
        <p:txBody>
          <a:bodyPr wrap="square" rtlCol="0" anchor="t"/>
          <a:lstStyle/>
          <a:p>
            <a:pPr marL="0" indent="0" algn="l">
              <a:lnSpc>
                <a:spcPts val="2100"/>
              </a:lnSpc>
              <a:buNone/>
            </a:pPr>
            <a:r>
              <a:rPr lang="en-US" sz="1500" dirty="0">
                <a:solidFill>
                  <a:srgbClr val="000000"/>
                </a:solidFill>
              </a:rPr>
              <a:t>Самая узнаваемая деталь на диске Юпитера — это гигантский антициклон, внутри которого легко поместилась бы целая Земля.</a:t>
            </a:r>
            <a:endParaRPr lang="en-US" sz="1500" dirty="0"/>
          </a:p>
        </p:txBody>
      </p:sp>
      <p:sp>
        <p:nvSpPr>
          <p:cNvPr id="5" name="Text 2"/>
          <p:cNvSpPr/>
          <p:nvPr/>
        </p:nvSpPr>
        <p:spPr>
          <a:xfrm>
            <a:off x="1271848" y="2901142"/>
            <a:ext cx="8182704" cy="1778924"/>
          </a:xfrm>
          <a:prstGeom prst="rect">
            <a:avLst/>
          </a:prstGeom>
          <a:noFill/>
          <a:ln/>
        </p:spPr>
        <p:txBody>
          <a:bodyPr wrap="square" rtlCol="0" anchor="t"/>
          <a:lstStyle/>
          <a:p>
            <a:pPr marL="0" indent="0" algn="l">
              <a:lnSpc>
                <a:spcPts val="2100"/>
              </a:lnSpc>
              <a:buNone/>
            </a:pPr>
            <a:r>
              <a:rPr lang="en-US" sz="1500" dirty="0">
                <a:solidFill>
                  <a:srgbClr val="000000"/>
                </a:solidFill>
              </a:rPr>
              <a:t>Этот мощный ураган бушует в атмосфере планеты уже больше трёхсот лет, хотя сейчас астрономы фиксируют его медленное сжатие.
Ветер на краях воронки разгоняется до пятисот километров в час, перемалывая аммиачные облака в характерный красно-оранжевый цвет. 
</a:t>
            </a:r>
            <a:endParaRPr lang="en-US"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457200" y="523703"/>
            <a:ext cx="4680065" cy="5954736"/>
          </a:xfrm>
          <a:prstGeom prst="rect">
            <a:avLst/>
          </a:prstGeom>
        </p:spPr>
      </p:pic>
      <p:sp>
        <p:nvSpPr>
          <p:cNvPr id="4" name="Text 0"/>
          <p:cNvSpPr/>
          <p:nvPr/>
        </p:nvSpPr>
        <p:spPr>
          <a:xfrm>
            <a:off x="5636029" y="974664"/>
            <a:ext cx="5985164" cy="714895"/>
          </a:xfrm>
          <a:prstGeom prst="rect">
            <a:avLst/>
          </a:prstGeom>
          <a:noFill/>
          <a:ln/>
        </p:spPr>
        <p:txBody>
          <a:bodyPr wrap="square" rtlCol="0" anchor="t"/>
          <a:lstStyle/>
          <a:p>
            <a:pPr marL="0" indent="0" algn="l">
              <a:lnSpc>
                <a:spcPts val="3100"/>
              </a:lnSpc>
              <a:buNone/>
            </a:pPr>
            <a:r>
              <a:rPr lang="en-US" sz="2200" b="1" dirty="0">
                <a:solidFill>
                  <a:srgbClr val="000000"/>
                </a:solidFill>
              </a:rPr>
              <a:t>Спутниковая система Юпитера</a:t>
            </a:r>
            <a:endParaRPr lang="en-US" sz="2200" dirty="0"/>
          </a:p>
        </p:txBody>
      </p:sp>
      <p:sp>
        <p:nvSpPr>
          <p:cNvPr id="5" name="Text 1"/>
          <p:cNvSpPr/>
          <p:nvPr/>
        </p:nvSpPr>
        <p:spPr>
          <a:xfrm>
            <a:off x="5636030" y="1854680"/>
            <a:ext cx="4939956" cy="938398"/>
          </a:xfrm>
          <a:prstGeom prst="rect">
            <a:avLst/>
          </a:prstGeom>
          <a:noFill/>
          <a:ln/>
        </p:spPr>
        <p:txBody>
          <a:bodyPr wrap="square" rtlCol="0" anchor="t"/>
          <a:lstStyle/>
          <a:p>
            <a:pPr marL="0" indent="0" algn="l">
              <a:lnSpc>
                <a:spcPts val="2100"/>
              </a:lnSpc>
              <a:buNone/>
            </a:pPr>
            <a:r>
              <a:rPr lang="en-US" sz="1500" dirty="0">
                <a:solidFill>
                  <a:srgbClr val="000000"/>
                </a:solidFill>
              </a:rPr>
              <a:t>Юпитер уверенно удерживает вокруг себя десятки спутников, напоминая Солнечную систему в миниатюре.</a:t>
            </a:r>
            <a:endParaRPr lang="en-US" sz="1500" dirty="0"/>
          </a:p>
        </p:txBody>
      </p:sp>
      <p:sp>
        <p:nvSpPr>
          <p:cNvPr id="6" name="Text 2"/>
          <p:cNvSpPr/>
          <p:nvPr/>
        </p:nvSpPr>
        <p:spPr>
          <a:xfrm>
            <a:off x="5636029" y="2958199"/>
            <a:ext cx="5155616" cy="2586390"/>
          </a:xfrm>
          <a:prstGeom prst="rect">
            <a:avLst/>
          </a:prstGeom>
          <a:noFill/>
          <a:ln/>
        </p:spPr>
        <p:txBody>
          <a:bodyPr wrap="square" rtlCol="0" anchor="t"/>
          <a:lstStyle/>
          <a:p>
            <a:pPr marL="0" indent="0" algn="l">
              <a:lnSpc>
                <a:spcPts val="2100"/>
              </a:lnSpc>
              <a:buNone/>
            </a:pPr>
            <a:r>
              <a:rPr lang="en-US" sz="1500" dirty="0">
                <a:solidFill>
                  <a:srgbClr val="000000"/>
                </a:solidFill>
              </a:rPr>
              <a:t>Четыре самые крупные луны открыл ещё Галилео Галилей: это вулканически активный Ио, покрытая льдом Европа, гигантский Ганимед и кратерированная Каллисто.
Под толстым ледяным панцирем Европы скрывается огромный океан жидкой солёной воды, который биологи считают главным кандидатом на поиск внеземной жизни. 
</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1319842" y="862643"/>
            <a:ext cx="9885714" cy="431320"/>
          </a:xfrm>
          <a:prstGeom prst="rect">
            <a:avLst/>
          </a:prstGeom>
          <a:noFill/>
          <a:ln/>
        </p:spPr>
        <p:txBody>
          <a:bodyPr wrap="square" rtlCol="0" anchor="t"/>
          <a:lstStyle/>
          <a:p>
            <a:pPr marL="0" indent="0" algn="l">
              <a:lnSpc>
                <a:spcPts val="3100"/>
              </a:lnSpc>
              <a:buNone/>
            </a:pPr>
            <a:r>
              <a:rPr lang="en-US" sz="2200" b="1" dirty="0">
                <a:solidFill>
                  <a:srgbClr val="000000"/>
                </a:solidFill>
              </a:rPr>
              <a:t>Сатурн</a:t>
            </a:r>
            <a:endParaRPr lang="en-US" sz="2200" dirty="0"/>
          </a:p>
        </p:txBody>
      </p:sp>
      <p:sp>
        <p:nvSpPr>
          <p:cNvPr id="4" name="Text 1"/>
          <p:cNvSpPr/>
          <p:nvPr/>
        </p:nvSpPr>
        <p:spPr>
          <a:xfrm>
            <a:off x="1319841" y="1630393"/>
            <a:ext cx="8771809" cy="431320"/>
          </a:xfrm>
          <a:prstGeom prst="rect">
            <a:avLst/>
          </a:prstGeom>
          <a:noFill/>
          <a:ln/>
        </p:spPr>
        <p:txBody>
          <a:bodyPr wrap="square" rtlCol="0" anchor="t"/>
          <a:lstStyle/>
          <a:p>
            <a:pPr marL="0" indent="0" algn="l">
              <a:lnSpc>
                <a:spcPts val="2100"/>
              </a:lnSpc>
              <a:buNone/>
            </a:pPr>
            <a:r>
              <a:rPr lang="en-US" sz="1500" dirty="0">
                <a:solidFill>
                  <a:srgbClr val="000000"/>
                </a:solidFill>
              </a:rPr>
              <a:t>Сатурн известен своей невероятно низкой плотностью, которая уступает даже плотности обычной воды.</a:t>
            </a:r>
            <a:endParaRPr lang="en-US" sz="1500" dirty="0"/>
          </a:p>
        </p:txBody>
      </p:sp>
      <p:sp>
        <p:nvSpPr>
          <p:cNvPr id="5" name="Text 2"/>
          <p:cNvSpPr/>
          <p:nvPr/>
        </p:nvSpPr>
        <p:spPr>
          <a:xfrm>
            <a:off x="1319841" y="2398143"/>
            <a:ext cx="8013939" cy="802257"/>
          </a:xfrm>
          <a:prstGeom prst="rect">
            <a:avLst/>
          </a:prstGeom>
          <a:noFill/>
          <a:ln/>
        </p:spPr>
        <p:txBody>
          <a:bodyPr wrap="square" rtlCol="0" anchor="t"/>
          <a:lstStyle/>
          <a:p>
            <a:pPr marL="0" indent="0" algn="l">
              <a:lnSpc>
                <a:spcPts val="2100"/>
              </a:lnSpc>
              <a:buNone/>
            </a:pPr>
            <a:r>
              <a:rPr lang="en-US" sz="1500" dirty="0">
                <a:solidFill>
                  <a:srgbClr val="000000"/>
                </a:solidFill>
              </a:rPr>
              <a:t>Если бы астрономы смогли найти достаточно большой океан, эта гигантская газовая планета просто плавала бы на его поверхности.</a:t>
            </a:r>
            <a:endParaRPr lang="en-US" sz="1500" dirty="0"/>
          </a:p>
        </p:txBody>
      </p:sp>
      <p:sp>
        <p:nvSpPr>
          <p:cNvPr id="6" name="Text 3"/>
          <p:cNvSpPr/>
          <p:nvPr/>
        </p:nvSpPr>
        <p:spPr>
          <a:xfrm>
            <a:off x="1319842" y="3519578"/>
            <a:ext cx="8350369" cy="819510"/>
          </a:xfrm>
          <a:prstGeom prst="rect">
            <a:avLst/>
          </a:prstGeom>
          <a:noFill/>
          <a:ln/>
        </p:spPr>
        <p:txBody>
          <a:bodyPr wrap="square" rtlCol="0" anchor="t"/>
          <a:lstStyle/>
          <a:p>
            <a:pPr marL="0" indent="0" algn="l">
              <a:lnSpc>
                <a:spcPts val="2100"/>
              </a:lnSpc>
              <a:buNone/>
            </a:pPr>
            <a:r>
              <a:rPr lang="en-US" sz="1500" dirty="0">
                <a:solidFill>
                  <a:srgbClr val="000000"/>
                </a:solidFill>
              </a:rPr>
              <a:t>Атмосфера Сатурна выглядит более спокойной и однородной по сравнению с Юпитером из-за толстого слоя серной дымки в верхних слоях облаков.</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831273" y="415637"/>
            <a:ext cx="3308465" cy="5484832"/>
          </a:xfrm>
          <a:prstGeom prst="rect">
            <a:avLst/>
          </a:prstGeom>
        </p:spPr>
      </p:pic>
      <p:sp>
        <p:nvSpPr>
          <p:cNvPr id="4" name="Text 0"/>
          <p:cNvSpPr/>
          <p:nvPr/>
        </p:nvSpPr>
        <p:spPr>
          <a:xfrm>
            <a:off x="4804756" y="690113"/>
            <a:ext cx="5985164" cy="434184"/>
          </a:xfrm>
          <a:prstGeom prst="rect">
            <a:avLst/>
          </a:prstGeom>
          <a:noFill/>
          <a:ln/>
        </p:spPr>
        <p:txBody>
          <a:bodyPr wrap="square" rtlCol="0" anchor="t"/>
          <a:lstStyle/>
          <a:p>
            <a:pPr marL="0" indent="0" algn="l">
              <a:lnSpc>
                <a:spcPts val="3100"/>
              </a:lnSpc>
              <a:buNone/>
            </a:pPr>
            <a:r>
              <a:rPr lang="en-US" sz="2200" b="1" dirty="0">
                <a:solidFill>
                  <a:srgbClr val="000000"/>
                </a:solidFill>
              </a:rPr>
              <a:t>Кольца Сатурна</a:t>
            </a:r>
            <a:endParaRPr lang="en-US" sz="2200" dirty="0"/>
          </a:p>
        </p:txBody>
      </p:sp>
      <p:sp>
        <p:nvSpPr>
          <p:cNvPr id="5" name="Text 1"/>
          <p:cNvSpPr/>
          <p:nvPr/>
        </p:nvSpPr>
        <p:spPr>
          <a:xfrm>
            <a:off x="4804756" y="1571105"/>
            <a:ext cx="5020731" cy="980902"/>
          </a:xfrm>
          <a:prstGeom prst="rect">
            <a:avLst/>
          </a:prstGeom>
          <a:noFill/>
          <a:ln/>
        </p:spPr>
        <p:txBody>
          <a:bodyPr wrap="square" rtlCol="0" anchor="t"/>
          <a:lstStyle/>
          <a:p>
            <a:pPr marL="0" indent="0" algn="l">
              <a:lnSpc>
                <a:spcPts val="2100"/>
              </a:lnSpc>
              <a:buNone/>
            </a:pPr>
            <a:r>
              <a:rPr lang="en-US" sz="1500" dirty="0">
                <a:solidFill>
                  <a:srgbClr val="000000"/>
                </a:solidFill>
              </a:rPr>
              <a:t>Знаменитая кольцевая система состоит из миллиардов кусков водяного льда и камня размером от мелкой пылинки до крупного дома.</a:t>
            </a:r>
            <a:endParaRPr lang="en-US" sz="1500" dirty="0"/>
          </a:p>
        </p:txBody>
      </p:sp>
      <p:sp>
        <p:nvSpPr>
          <p:cNvPr id="6" name="Text 2"/>
          <p:cNvSpPr/>
          <p:nvPr/>
        </p:nvSpPr>
        <p:spPr>
          <a:xfrm>
            <a:off x="4804756" y="2818015"/>
            <a:ext cx="5818909" cy="1221971"/>
          </a:xfrm>
          <a:prstGeom prst="rect">
            <a:avLst/>
          </a:prstGeom>
          <a:noFill/>
          <a:ln/>
        </p:spPr>
        <p:txBody>
          <a:bodyPr wrap="square" rtlCol="0" anchor="t"/>
          <a:lstStyle/>
          <a:p>
            <a:pPr marL="0" indent="0" algn="l">
              <a:lnSpc>
                <a:spcPts val="2100"/>
              </a:lnSpc>
              <a:buNone/>
            </a:pPr>
            <a:r>
              <a:rPr lang="en-US" sz="1500" dirty="0">
                <a:solidFill>
                  <a:srgbClr val="000000"/>
                </a:solidFill>
              </a:rPr>
              <a:t>Эти фрагменты непрерывно сталкиваются друг с другом, образуя плоский диск шириной в сотни тысяч километров при толщине всего в десять метров.</a:t>
            </a:r>
            <a:endParaRPr lang="en-US" sz="1500" dirty="0"/>
          </a:p>
        </p:txBody>
      </p:sp>
      <p:sp>
        <p:nvSpPr>
          <p:cNvPr id="7" name="Text 3"/>
          <p:cNvSpPr/>
          <p:nvPr/>
        </p:nvSpPr>
        <p:spPr>
          <a:xfrm>
            <a:off x="4804756" y="4305993"/>
            <a:ext cx="5818909" cy="714893"/>
          </a:xfrm>
          <a:prstGeom prst="rect">
            <a:avLst/>
          </a:prstGeom>
          <a:noFill/>
          <a:ln/>
        </p:spPr>
        <p:txBody>
          <a:bodyPr wrap="square" rtlCol="0" anchor="t"/>
          <a:lstStyle/>
          <a:p>
            <a:pPr marL="0" indent="0" algn="l">
              <a:lnSpc>
                <a:spcPts val="2100"/>
              </a:lnSpc>
              <a:buNone/>
            </a:pPr>
            <a:r>
              <a:rPr lang="en-US" sz="1500" dirty="0">
                <a:solidFill>
                  <a:srgbClr val="000000"/>
                </a:solidFill>
              </a:rPr>
              <a:t>Гравитация небольших спутников, вращающихся прямо внутри системы, прорезает в кольцах тёмные щели и удерживает лёд от разлетания в космос.</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1311215" y="1061049"/>
            <a:ext cx="9894342" cy="500332"/>
          </a:xfrm>
          <a:prstGeom prst="rect">
            <a:avLst/>
          </a:prstGeom>
          <a:noFill/>
          <a:ln/>
        </p:spPr>
        <p:txBody>
          <a:bodyPr wrap="square" rtlCol="0" anchor="t"/>
          <a:lstStyle/>
          <a:p>
            <a:pPr marL="0" indent="0" algn="l">
              <a:lnSpc>
                <a:spcPts val="3100"/>
              </a:lnSpc>
              <a:buNone/>
            </a:pPr>
            <a:r>
              <a:rPr lang="en-US" sz="2200" b="1" dirty="0">
                <a:solidFill>
                  <a:srgbClr val="000000"/>
                </a:solidFill>
              </a:rPr>
              <a:t>Титан и Энцелад</a:t>
            </a:r>
            <a:endParaRPr lang="en-US" sz="2200" dirty="0"/>
          </a:p>
        </p:txBody>
      </p:sp>
      <p:sp>
        <p:nvSpPr>
          <p:cNvPr id="4" name="Text 1"/>
          <p:cNvSpPr/>
          <p:nvPr/>
        </p:nvSpPr>
        <p:spPr>
          <a:xfrm>
            <a:off x="1311215" y="2152996"/>
            <a:ext cx="2728824" cy="1512916"/>
          </a:xfrm>
          <a:prstGeom prst="rect">
            <a:avLst/>
          </a:prstGeom>
          <a:noFill/>
          <a:ln/>
        </p:spPr>
        <p:txBody>
          <a:bodyPr wrap="square" rtlCol="0" anchor="t"/>
          <a:lstStyle/>
          <a:p>
            <a:pPr marL="0" indent="0" algn="l">
              <a:lnSpc>
                <a:spcPts val="2100"/>
              </a:lnSpc>
              <a:buNone/>
            </a:pPr>
            <a:r>
              <a:rPr lang="en-US" sz="1500" dirty="0">
                <a:solidFill>
                  <a:srgbClr val="000000"/>
                </a:solidFill>
              </a:rPr>
              <a:t>Титан является единственным спутником в Солнечной системе, обладающим полноценной плотной атмосферой из азота.</a:t>
            </a:r>
            <a:endParaRPr lang="en-US" sz="1500" dirty="0"/>
          </a:p>
        </p:txBody>
      </p:sp>
      <p:sp>
        <p:nvSpPr>
          <p:cNvPr id="5" name="Text 2"/>
          <p:cNvSpPr/>
          <p:nvPr/>
        </p:nvSpPr>
        <p:spPr>
          <a:xfrm>
            <a:off x="4615132" y="2078182"/>
            <a:ext cx="3062377" cy="1512916"/>
          </a:xfrm>
          <a:prstGeom prst="rect">
            <a:avLst/>
          </a:prstGeom>
          <a:noFill/>
          <a:ln/>
        </p:spPr>
        <p:txBody>
          <a:bodyPr wrap="square" rtlCol="0" anchor="t"/>
          <a:lstStyle/>
          <a:p>
            <a:pPr marL="0" indent="0" algn="l">
              <a:lnSpc>
                <a:spcPts val="2100"/>
              </a:lnSpc>
              <a:buNone/>
            </a:pPr>
            <a:r>
              <a:rPr lang="en-US" sz="1500" dirty="0">
                <a:solidFill>
                  <a:srgbClr val="000000"/>
                </a:solidFill>
              </a:rPr>
              <a:t>На его холодной поверхности текут реки из жидкого метана и идут углеводородные дожди, вымывая глубокие долины в ледяных горах.</a:t>
            </a:r>
            <a:endParaRPr lang="en-US" sz="1500" dirty="0"/>
          </a:p>
        </p:txBody>
      </p:sp>
      <p:sp>
        <p:nvSpPr>
          <p:cNvPr id="6" name="Text 3"/>
          <p:cNvSpPr/>
          <p:nvPr/>
        </p:nvSpPr>
        <p:spPr>
          <a:xfrm>
            <a:off x="8151962" y="2152996"/>
            <a:ext cx="3062377" cy="1512916"/>
          </a:xfrm>
          <a:prstGeom prst="rect">
            <a:avLst/>
          </a:prstGeom>
          <a:noFill/>
          <a:ln/>
        </p:spPr>
        <p:txBody>
          <a:bodyPr wrap="square" rtlCol="0" anchor="t"/>
          <a:lstStyle/>
          <a:p>
            <a:pPr marL="0" indent="0" algn="l">
              <a:lnSpc>
                <a:spcPts val="2100"/>
              </a:lnSpc>
              <a:buNone/>
            </a:pPr>
            <a:r>
              <a:rPr lang="en-US" sz="1500" dirty="0">
                <a:solidFill>
                  <a:srgbClr val="000000"/>
                </a:solidFill>
              </a:rPr>
              <a:t>Крошечный Энцелад постоянно выбрасывает в космос гейзеры воды из подледного океана, часть которых образует одно из внешних колец Сатурна.</a:t>
            </a:r>
            <a:endParaRPr lang="en-US" sz="1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457200" y="523702"/>
            <a:ext cx="4680065" cy="6051665"/>
          </a:xfrm>
          <a:prstGeom prst="rect">
            <a:avLst/>
          </a:prstGeom>
        </p:spPr>
      </p:pic>
      <p:sp>
        <p:nvSpPr>
          <p:cNvPr id="4" name="Text 0"/>
          <p:cNvSpPr/>
          <p:nvPr/>
        </p:nvSpPr>
        <p:spPr>
          <a:xfrm>
            <a:off x="5636029" y="899853"/>
            <a:ext cx="5985164" cy="565266"/>
          </a:xfrm>
          <a:prstGeom prst="rect">
            <a:avLst/>
          </a:prstGeom>
          <a:noFill/>
          <a:ln/>
        </p:spPr>
        <p:txBody>
          <a:bodyPr wrap="square" rtlCol="0" anchor="t"/>
          <a:lstStyle/>
          <a:p>
            <a:pPr marL="0" indent="0" algn="l">
              <a:lnSpc>
                <a:spcPts val="3100"/>
              </a:lnSpc>
              <a:buNone/>
            </a:pPr>
            <a:r>
              <a:rPr lang="en-US" sz="2200" b="1" dirty="0">
                <a:solidFill>
                  <a:srgbClr val="000000"/>
                </a:solidFill>
              </a:rPr>
              <a:t>Ледяные гиганты</a:t>
            </a:r>
            <a:endParaRPr lang="en-US" sz="2200" dirty="0"/>
          </a:p>
        </p:txBody>
      </p:sp>
      <p:sp>
        <p:nvSpPr>
          <p:cNvPr id="5" name="Text 1"/>
          <p:cNvSpPr/>
          <p:nvPr/>
        </p:nvSpPr>
        <p:spPr>
          <a:xfrm>
            <a:off x="5636030" y="1970116"/>
            <a:ext cx="4741548" cy="3640975"/>
          </a:xfrm>
          <a:prstGeom prst="rect">
            <a:avLst/>
          </a:prstGeom>
          <a:noFill/>
          <a:ln/>
        </p:spPr>
        <p:txBody>
          <a:bodyPr wrap="square" rtlCol="0" anchor="t"/>
          <a:lstStyle/>
          <a:p>
            <a:pPr marL="0" indent="0" algn="l">
              <a:lnSpc>
                <a:spcPts val="2100"/>
              </a:lnSpc>
              <a:buNone/>
            </a:pPr>
            <a:r>
              <a:rPr lang="en-US" sz="1500" dirty="0">
                <a:solidFill>
                  <a:srgbClr val="000000"/>
                </a:solidFill>
              </a:rPr>
              <a:t>Уран и Нептун выделяют в отдельный класс ледяных гигантов из-за совершенно другого химического состава их глубоких недр.
Водорода и гелия в них гораздо меньше, а основную массу составляет горячая смесь из воды, аммиака и метанового льда под колоссальным давлением.
Присутствие метана в верхних слоях атмосферы активно поглощает красный свет, придавая обеим планетам характерный синий или голубой оттенок. 
</a:t>
            </a:r>
            <a:endParaRPr lang="en-US"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1271847" y="750224"/>
            <a:ext cx="10141527" cy="565265"/>
          </a:xfrm>
          <a:prstGeom prst="rect">
            <a:avLst/>
          </a:prstGeom>
          <a:noFill/>
          <a:ln/>
        </p:spPr>
        <p:txBody>
          <a:bodyPr wrap="square" rtlCol="0" anchor="t"/>
          <a:lstStyle/>
          <a:p>
            <a:pPr marL="0" indent="0" algn="l">
              <a:lnSpc>
                <a:spcPts val="3100"/>
              </a:lnSpc>
              <a:buNone/>
            </a:pPr>
            <a:r>
              <a:rPr lang="en-US" sz="2200" b="1" dirty="0">
                <a:solidFill>
                  <a:srgbClr val="000000"/>
                </a:solidFill>
              </a:rPr>
              <a:t>Уран</a:t>
            </a:r>
            <a:endParaRPr lang="en-US" sz="2200" dirty="0"/>
          </a:p>
        </p:txBody>
      </p:sp>
      <p:sp>
        <p:nvSpPr>
          <p:cNvPr id="4" name="Text 1"/>
          <p:cNvSpPr/>
          <p:nvPr/>
        </p:nvSpPr>
        <p:spPr>
          <a:xfrm>
            <a:off x="1330036" y="1795549"/>
            <a:ext cx="8383307" cy="1778924"/>
          </a:xfrm>
          <a:prstGeom prst="rect">
            <a:avLst/>
          </a:prstGeom>
          <a:noFill/>
          <a:ln/>
        </p:spPr>
        <p:txBody>
          <a:bodyPr wrap="square" rtlCol="0" anchor="t"/>
          <a:lstStyle/>
          <a:p>
            <a:pPr marL="0" indent="0" algn="l">
              <a:lnSpc>
                <a:spcPts val="2100"/>
              </a:lnSpc>
              <a:buNone/>
            </a:pPr>
            <a:r>
              <a:rPr lang="en-US" sz="1500" dirty="0">
                <a:solidFill>
                  <a:srgbClr val="000000"/>
                </a:solidFill>
              </a:rPr>
              <a:t>Уран выделяется среди всех планет тем, что вращается вокруг Солнца буквально лёжа на боку, подставив светилу свой полюс.
Астрофизики предполагают, что в далёком прошлом он пережил тяжёлое столкновение с крупным объектом размером с Землю, которое навсегда опрокинуло ось его вращения. 
</a:t>
            </a:r>
            <a:endParaRPr lang="en-US" sz="1500" dirty="0"/>
          </a:p>
        </p:txBody>
      </p:sp>
      <p:sp>
        <p:nvSpPr>
          <p:cNvPr id="5" name="Text 2"/>
          <p:cNvSpPr/>
          <p:nvPr/>
        </p:nvSpPr>
        <p:spPr>
          <a:xfrm>
            <a:off x="1330036" y="3948545"/>
            <a:ext cx="7969239" cy="714895"/>
          </a:xfrm>
          <a:prstGeom prst="rect">
            <a:avLst/>
          </a:prstGeom>
          <a:noFill/>
          <a:ln/>
        </p:spPr>
        <p:txBody>
          <a:bodyPr wrap="square" rtlCol="0" anchor="t"/>
          <a:lstStyle/>
          <a:p>
            <a:pPr marL="0" indent="0" algn="l">
              <a:lnSpc>
                <a:spcPts val="2100"/>
              </a:lnSpc>
              <a:buNone/>
            </a:pPr>
            <a:r>
              <a:rPr lang="en-US" sz="1500" dirty="0">
                <a:solidFill>
                  <a:srgbClr val="000000"/>
                </a:solidFill>
              </a:rPr>
              <a:t>Из-за такого сильного наклона смена времён года на Уране длится десятилетиями, погружая одно полушарие в долгую и тёмную полярную зиму.</a:t>
            </a:r>
            <a:endParaRPr lang="en-US" sz="15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498764" y="661724"/>
            <a:ext cx="3308465" cy="5534552"/>
          </a:xfrm>
          <a:prstGeom prst="rect">
            <a:avLst/>
          </a:prstGeom>
        </p:spPr>
      </p:pic>
      <p:sp>
        <p:nvSpPr>
          <p:cNvPr id="4" name="Text 0"/>
          <p:cNvSpPr/>
          <p:nvPr/>
        </p:nvSpPr>
        <p:spPr>
          <a:xfrm>
            <a:off x="4513811" y="932749"/>
            <a:ext cx="5985164" cy="714896"/>
          </a:xfrm>
          <a:prstGeom prst="rect">
            <a:avLst/>
          </a:prstGeom>
          <a:noFill/>
          <a:ln/>
        </p:spPr>
        <p:txBody>
          <a:bodyPr wrap="square" rtlCol="0" anchor="t"/>
          <a:lstStyle/>
          <a:p>
            <a:pPr marL="0" indent="0" algn="l">
              <a:lnSpc>
                <a:spcPts val="3100"/>
              </a:lnSpc>
              <a:buNone/>
            </a:pPr>
            <a:r>
              <a:rPr lang="en-US" sz="2200" b="1" dirty="0">
                <a:solidFill>
                  <a:srgbClr val="000000"/>
                </a:solidFill>
              </a:rPr>
              <a:t>Нептун</a:t>
            </a:r>
            <a:endParaRPr lang="en-US" sz="2200" dirty="0"/>
          </a:p>
        </p:txBody>
      </p:sp>
      <p:sp>
        <p:nvSpPr>
          <p:cNvPr id="5" name="Text 1"/>
          <p:cNvSpPr/>
          <p:nvPr/>
        </p:nvSpPr>
        <p:spPr>
          <a:xfrm>
            <a:off x="4513811" y="1785669"/>
            <a:ext cx="5818909" cy="866092"/>
          </a:xfrm>
          <a:prstGeom prst="rect">
            <a:avLst/>
          </a:prstGeom>
          <a:noFill/>
          <a:ln/>
        </p:spPr>
        <p:txBody>
          <a:bodyPr wrap="square" rtlCol="0" anchor="t"/>
          <a:lstStyle/>
          <a:p>
            <a:pPr marL="0" indent="0" algn="l">
              <a:lnSpc>
                <a:spcPts val="2100"/>
              </a:lnSpc>
              <a:buNone/>
            </a:pPr>
            <a:r>
              <a:rPr lang="en-US" sz="1500" dirty="0">
                <a:solidFill>
                  <a:srgbClr val="000000"/>
                </a:solidFill>
              </a:rPr>
              <a:t>Самая дальняя планета нашей системы получает в тысячу раз меньше солнечного тепла, чем Земля.</a:t>
            </a:r>
            <a:endParaRPr lang="en-US" sz="1500" dirty="0"/>
          </a:p>
        </p:txBody>
      </p:sp>
      <p:sp>
        <p:nvSpPr>
          <p:cNvPr id="6" name="Text 2"/>
          <p:cNvSpPr/>
          <p:nvPr/>
        </p:nvSpPr>
        <p:spPr>
          <a:xfrm>
            <a:off x="4513811" y="2898475"/>
            <a:ext cx="5818909" cy="2845619"/>
          </a:xfrm>
          <a:prstGeom prst="rect">
            <a:avLst/>
          </a:prstGeom>
          <a:noFill/>
          <a:ln/>
        </p:spPr>
        <p:txBody>
          <a:bodyPr wrap="square" rtlCol="0" anchor="t"/>
          <a:lstStyle/>
          <a:p>
            <a:pPr marL="0" indent="0" algn="l">
              <a:lnSpc>
                <a:spcPts val="2100"/>
              </a:lnSpc>
              <a:buNone/>
            </a:pPr>
            <a:r>
              <a:rPr lang="en-US" sz="1500" dirty="0">
                <a:solidFill>
                  <a:srgbClr val="000000"/>
                </a:solidFill>
              </a:rPr>
              <a:t>Несмотря на жестокий космический холод, Нептун обладает невероятно активной атмосферой и излучает в пространство больше тепловой энергии, чем поглощает от Солнца.
Скорость сверхзвуковых ветров в его метановых облаках достигает двух тысяч километров в час, что делает их самыми быстрыми в Солнечной системе. 
</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sp>
        <p:nvSpPr>
          <p:cNvPr id="3" name="Text 0"/>
          <p:cNvSpPr/>
          <p:nvPr/>
        </p:nvSpPr>
        <p:spPr>
          <a:xfrm>
            <a:off x="1250830" y="810883"/>
            <a:ext cx="9954726" cy="543464"/>
          </a:xfrm>
          <a:prstGeom prst="rect">
            <a:avLst/>
          </a:prstGeom>
          <a:noFill/>
          <a:ln/>
        </p:spPr>
        <p:txBody>
          <a:bodyPr wrap="square" rtlCol="0" anchor="t"/>
          <a:lstStyle/>
          <a:p>
            <a:pPr marL="0" indent="0" algn="l">
              <a:lnSpc>
                <a:spcPts val="3100"/>
              </a:lnSpc>
              <a:buNone/>
            </a:pPr>
            <a:r>
              <a:rPr lang="en-US" sz="2200" b="1" dirty="0">
                <a:solidFill>
                  <a:srgbClr val="000000"/>
                </a:solidFill>
              </a:rPr>
              <a:t>Магнитные поля</a:t>
            </a:r>
            <a:endParaRPr lang="en-US" sz="2200" dirty="0"/>
          </a:p>
        </p:txBody>
      </p:sp>
      <p:sp>
        <p:nvSpPr>
          <p:cNvPr id="4" name="Text 1"/>
          <p:cNvSpPr/>
          <p:nvPr/>
        </p:nvSpPr>
        <p:spPr>
          <a:xfrm>
            <a:off x="1250830" y="2165230"/>
            <a:ext cx="10170544" cy="439320"/>
          </a:xfrm>
          <a:prstGeom prst="rect">
            <a:avLst/>
          </a:prstGeom>
          <a:noFill/>
          <a:ln/>
        </p:spPr>
        <p:txBody>
          <a:bodyPr wrap="square" rtlCol="0" anchor="t"/>
          <a:lstStyle/>
          <a:p>
            <a:pPr marL="0" indent="0" algn="l">
              <a:lnSpc>
                <a:spcPts val="2100"/>
              </a:lnSpc>
              <a:buNone/>
            </a:pPr>
            <a:r>
              <a:rPr lang="en-US" sz="1500" dirty="0">
                <a:solidFill>
                  <a:srgbClr val="000000"/>
                </a:solidFill>
              </a:rPr>
              <a:t>Быстрое вращение жидких металлических недр генерирует вокруг планет-гигантов чудовищно мощные магнитные поля.</a:t>
            </a:r>
            <a:endParaRPr lang="en-US" sz="1500" dirty="0"/>
          </a:p>
        </p:txBody>
      </p:sp>
      <p:sp>
        <p:nvSpPr>
          <p:cNvPr id="5" name="Text 2"/>
          <p:cNvSpPr/>
          <p:nvPr/>
        </p:nvSpPr>
        <p:spPr>
          <a:xfrm>
            <a:off x="1250830" y="3536831"/>
            <a:ext cx="4526515" cy="1384304"/>
          </a:xfrm>
          <a:prstGeom prst="rect">
            <a:avLst/>
          </a:prstGeom>
          <a:noFill/>
          <a:ln/>
        </p:spPr>
        <p:txBody>
          <a:bodyPr wrap="square" rtlCol="0" anchor="t"/>
          <a:lstStyle/>
          <a:p>
            <a:pPr marL="0" indent="0" algn="l">
              <a:lnSpc>
                <a:spcPts val="2100"/>
              </a:lnSpc>
              <a:buNone/>
            </a:pPr>
            <a:r>
              <a:rPr lang="en-US" sz="1500" dirty="0">
                <a:solidFill>
                  <a:srgbClr val="000000"/>
                </a:solidFill>
              </a:rPr>
              <a:t>Магнитосфера Юпитера настолько огромна, что если бы она светилась в видимом диапазоне, то на земном ночном небе казалась бы больше Луны.</a:t>
            </a:r>
            <a:endParaRPr lang="en-US" sz="1500" dirty="0"/>
          </a:p>
        </p:txBody>
      </p:sp>
      <p:sp>
        <p:nvSpPr>
          <p:cNvPr id="6" name="Text 3"/>
          <p:cNvSpPr/>
          <p:nvPr/>
        </p:nvSpPr>
        <p:spPr>
          <a:xfrm>
            <a:off x="6228273" y="3536831"/>
            <a:ext cx="4526516" cy="1650310"/>
          </a:xfrm>
          <a:prstGeom prst="rect">
            <a:avLst/>
          </a:prstGeom>
          <a:noFill/>
          <a:ln/>
        </p:spPr>
        <p:txBody>
          <a:bodyPr wrap="square" rtlCol="0" anchor="t"/>
          <a:lstStyle/>
          <a:p>
            <a:pPr marL="0" indent="0" algn="l">
              <a:lnSpc>
                <a:spcPts val="2100"/>
              </a:lnSpc>
              <a:buNone/>
            </a:pPr>
            <a:r>
              <a:rPr lang="en-US" sz="1500" dirty="0">
                <a:solidFill>
                  <a:srgbClr val="000000"/>
                </a:solidFill>
              </a:rPr>
              <a:t>Эти поля намертво захватывают заряженные частицы солнечного ветра, создавая смертельные радиационные пояса, которые быстро выводят из строя электронику космических зондов.</a:t>
            </a:r>
            <a:endParaRPr lang="en-US" sz="1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2000" cy="6858000"/>
          </a:xfrm>
          <a:prstGeom prst="rect">
            <a:avLst/>
          </a:prstGeom>
        </p:spPr>
      </p:pic>
      <p:pic>
        <p:nvPicPr>
          <p:cNvPr id="3" name="Image 1" descr="preencoded.png"/>
          <p:cNvPicPr>
            <a:picLocks noChangeAspect="1"/>
          </p:cNvPicPr>
          <p:nvPr/>
        </p:nvPicPr>
        <p:blipFill>
          <a:blip r:embed="rId4"/>
          <a:stretch>
            <a:fillRect/>
          </a:stretch>
        </p:blipFill>
        <p:spPr>
          <a:xfrm>
            <a:off x="457200" y="523703"/>
            <a:ext cx="4680065" cy="5911604"/>
          </a:xfrm>
          <a:prstGeom prst="rect">
            <a:avLst/>
          </a:prstGeom>
        </p:spPr>
      </p:pic>
      <p:sp>
        <p:nvSpPr>
          <p:cNvPr id="4" name="Text 0"/>
          <p:cNvSpPr/>
          <p:nvPr/>
        </p:nvSpPr>
        <p:spPr>
          <a:xfrm>
            <a:off x="5636029" y="908165"/>
            <a:ext cx="5985164" cy="565265"/>
          </a:xfrm>
          <a:prstGeom prst="rect">
            <a:avLst/>
          </a:prstGeom>
          <a:noFill/>
          <a:ln/>
        </p:spPr>
        <p:txBody>
          <a:bodyPr wrap="square" rtlCol="0" anchor="t"/>
          <a:lstStyle/>
          <a:p>
            <a:pPr marL="0" indent="0" algn="l">
              <a:lnSpc>
                <a:spcPts val="3100"/>
              </a:lnSpc>
              <a:buNone/>
            </a:pPr>
            <a:r>
              <a:rPr lang="en-US" sz="2200" b="1" dirty="0">
                <a:solidFill>
                  <a:srgbClr val="000000"/>
                </a:solidFill>
              </a:rPr>
              <a:t>Заключение</a:t>
            </a:r>
            <a:endParaRPr lang="en-US" sz="2200" dirty="0"/>
          </a:p>
        </p:txBody>
      </p:sp>
      <p:sp>
        <p:nvSpPr>
          <p:cNvPr id="5" name="Text 1"/>
          <p:cNvSpPr/>
          <p:nvPr/>
        </p:nvSpPr>
        <p:spPr>
          <a:xfrm>
            <a:off x="5636029" y="2078182"/>
            <a:ext cx="5818909" cy="2842953"/>
          </a:xfrm>
          <a:prstGeom prst="rect">
            <a:avLst/>
          </a:prstGeom>
          <a:noFill/>
          <a:ln/>
        </p:spPr>
        <p:txBody>
          <a:bodyPr wrap="square" rtlCol="0" anchor="t"/>
          <a:lstStyle/>
          <a:p>
            <a:pPr marL="0" indent="0" algn="l">
              <a:lnSpc>
                <a:spcPts val="2100"/>
              </a:lnSpc>
              <a:buNone/>
            </a:pPr>
            <a:r>
              <a:rPr lang="en-US" sz="1500" dirty="0">
                <a:solidFill>
                  <a:srgbClr val="000000"/>
                </a:solidFill>
              </a:rPr>
              <a:t>Газовые и ледяные гиганты выступают архитекторами Солнечной системы, которые своей гравитацией расчистили орбиты для формирования внутренних твёрдых планет. 
Эти колоссальные миры остаются физическими лабораториями, демонстрирующими поведение материи при совершенно недостижимых для землян давлениях и температурах. 
</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TotalTime>
  <Words>966</Words>
  <Application>Microsoft Office PowerPoint</Application>
  <PresentationFormat>Широкоэкранный</PresentationFormat>
  <Paragraphs>65</Paragraphs>
  <Slides>15</Slides>
  <Notes>15</Notes>
  <HiddenSlides>0</HiddenSlides>
  <MMClips>0</MMClips>
  <ScaleCrop>false</ScaleCrop>
  <HeadingPairs>
    <vt:vector size="6" baseType="variant">
      <vt:variant>
        <vt:lpstr>Использованные шрифты</vt:lpstr>
      </vt:variant>
      <vt:variant>
        <vt:i4>1</vt:i4>
      </vt:variant>
      <vt:variant>
        <vt:lpstr>Тема</vt:lpstr>
      </vt:variant>
      <vt:variant>
        <vt:i4>1</vt:i4>
      </vt:variant>
      <vt:variant>
        <vt:lpstr>Заголовки слайдов</vt:lpstr>
      </vt:variant>
      <vt:variant>
        <vt:i4>15</vt:i4>
      </vt:variant>
    </vt:vector>
  </HeadingPairs>
  <TitlesOfParts>
    <vt:vector size="17" baseType="lpstr">
      <vt:lpstr>Arial</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Anna Izguzhina</cp:lastModifiedBy>
  <cp:revision>2</cp:revision>
  <dcterms:created xsi:type="dcterms:W3CDTF">2026-09-17T08:29:37Z</dcterms:created>
  <dcterms:modified xsi:type="dcterms:W3CDTF">2026-09-17T08:37:18Z</dcterms:modified>
</cp:coreProperties>
</file>