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493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31273" y="523702"/>
            <a:ext cx="4804756" cy="4804756"/>
          </a:xfrm>
          <a:prstGeom prst="rect">
            <a:avLst/>
          </a:prstGeom>
        </p:spPr>
      </p:pic>
      <p:sp>
        <p:nvSpPr>
          <p:cNvPr id="4" name="Text 0"/>
          <p:cNvSpPr/>
          <p:nvPr/>
        </p:nvSpPr>
        <p:spPr>
          <a:xfrm>
            <a:off x="6051665" y="708660"/>
            <a:ext cx="4696848" cy="947654"/>
          </a:xfrm>
          <a:prstGeom prst="rect">
            <a:avLst/>
          </a:prstGeom>
          <a:noFill/>
          <a:ln/>
        </p:spPr>
        <p:txBody>
          <a:bodyPr wrap="square" rtlCol="0" anchor="t"/>
          <a:lstStyle/>
          <a:p>
            <a:pPr marL="0" indent="0" algn="l">
              <a:lnSpc>
                <a:spcPts val="3100"/>
              </a:lnSpc>
              <a:buNone/>
            </a:pPr>
            <a:r>
              <a:rPr lang="en-US" sz="2200" b="1" dirty="0">
                <a:solidFill>
                  <a:srgbClr val="000000"/>
                </a:solidFill>
              </a:rPr>
              <a:t>Пожарная безопасность в общественных местах</a:t>
            </a:r>
            <a:endParaRPr lang="en-US" sz="2200" dirty="0"/>
          </a:p>
        </p:txBody>
      </p:sp>
      <p:sp>
        <p:nvSpPr>
          <p:cNvPr id="5" name="Text 1"/>
          <p:cNvSpPr/>
          <p:nvPr/>
        </p:nvSpPr>
        <p:spPr>
          <a:xfrm>
            <a:off x="6051666" y="1911927"/>
            <a:ext cx="4804756" cy="3108960"/>
          </a:xfrm>
          <a:prstGeom prst="rect">
            <a:avLst/>
          </a:prstGeom>
          <a:noFill/>
          <a:ln/>
        </p:spPr>
        <p:txBody>
          <a:bodyPr wrap="square" rtlCol="0" anchor="t"/>
          <a:lstStyle/>
          <a:p>
            <a:pPr marL="0" indent="0" algn="l">
              <a:lnSpc>
                <a:spcPts val="2100"/>
              </a:lnSpc>
              <a:buNone/>
            </a:pPr>
            <a:r>
              <a:rPr lang="en-US" sz="1500" dirty="0">
                <a:solidFill>
                  <a:srgbClr val="000000"/>
                </a:solidFill>
              </a:rPr>
              <a:t>Общественные места, такие как торговые центры, школы и кинотеатры, созданы для отдыха и общения, но при пожаре они мгновенно превращаются в зону повышенной опасности из-за большого скопления людей и сложной планировки.
Знание ключевых правил поведения и расположения эвакуационных путей помогает не растеряться в критической ситуации, действовать грамотно и спасти не только свою жизнь, но и жизни окружающих. 
</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922713" y="600595"/>
            <a:ext cx="7647709" cy="565269"/>
          </a:xfrm>
          <a:prstGeom prst="rect">
            <a:avLst/>
          </a:prstGeom>
          <a:noFill/>
          <a:ln/>
        </p:spPr>
        <p:txBody>
          <a:bodyPr wrap="square" rtlCol="0" anchor="t"/>
          <a:lstStyle/>
          <a:p>
            <a:pPr marL="0" indent="0" algn="l">
              <a:lnSpc>
                <a:spcPts val="3100"/>
              </a:lnSpc>
              <a:buNone/>
            </a:pPr>
            <a:r>
              <a:rPr lang="en-US" sz="2200" b="1" dirty="0">
                <a:solidFill>
                  <a:srgbClr val="000000"/>
                </a:solidFill>
              </a:rPr>
              <a:t>Основные причины пожаров</a:t>
            </a:r>
            <a:endParaRPr lang="en-US" sz="2200" dirty="0"/>
          </a:p>
        </p:txBody>
      </p:sp>
      <p:sp>
        <p:nvSpPr>
          <p:cNvPr id="4" name="Text 1"/>
          <p:cNvSpPr/>
          <p:nvPr/>
        </p:nvSpPr>
        <p:spPr>
          <a:xfrm>
            <a:off x="922713" y="1645920"/>
            <a:ext cx="7481455" cy="4438996"/>
          </a:xfrm>
          <a:prstGeom prst="rect">
            <a:avLst/>
          </a:prstGeom>
          <a:noFill/>
          <a:ln/>
        </p:spPr>
        <p:txBody>
          <a:bodyPr wrap="square" rtlCol="0" anchor="t"/>
          <a:lstStyle/>
          <a:p>
            <a:pPr marL="0" indent="0" algn="l">
              <a:lnSpc>
                <a:spcPts val="2100"/>
              </a:lnSpc>
              <a:buNone/>
            </a:pPr>
            <a:r>
              <a:rPr lang="en-US" sz="1500" dirty="0">
                <a:solidFill>
                  <a:srgbClr val="000000"/>
                </a:solidFill>
              </a:rPr>
              <a:t>Чаще всего пожары в общественных зданиях возникают из-за серьезных неисправностей электропроводки или перегрузки сети из-за множества подключенных приборов.
Другими распространенными причинами служат неосторожное обращение с огнем, включая курение в запрещенных местах или оставленные без присмотра нагревательные приборы, а также умышленные поджоги из хулиганских побуждений.
Кроме того, к быстрому возгоранию может привести грубое нарушение правил хранения легковоспламеняющихся материалов и жидкостей в подсобных помещениях.
</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1" y="204524"/>
            <a:ext cx="4485736" cy="6051665"/>
          </a:xfrm>
          <a:prstGeom prst="rect">
            <a:avLst/>
          </a:prstGeom>
        </p:spPr>
      </p:pic>
      <p:sp>
        <p:nvSpPr>
          <p:cNvPr id="4" name="Text 0"/>
          <p:cNvSpPr/>
          <p:nvPr/>
        </p:nvSpPr>
        <p:spPr>
          <a:xfrm>
            <a:off x="5744095" y="633845"/>
            <a:ext cx="5985164" cy="565269"/>
          </a:xfrm>
          <a:prstGeom prst="rect">
            <a:avLst/>
          </a:prstGeom>
          <a:noFill/>
          <a:ln/>
        </p:spPr>
        <p:txBody>
          <a:bodyPr wrap="square" rtlCol="0" anchor="t"/>
          <a:lstStyle/>
          <a:p>
            <a:pPr marL="0" indent="0" algn="l">
              <a:lnSpc>
                <a:spcPts val="3100"/>
              </a:lnSpc>
              <a:buNone/>
            </a:pPr>
            <a:r>
              <a:rPr lang="en-US" sz="2200" b="1" dirty="0">
                <a:solidFill>
                  <a:srgbClr val="000000"/>
                </a:solidFill>
              </a:rPr>
              <a:t>Опасные факторы пожара</a:t>
            </a:r>
            <a:endParaRPr lang="en-US" sz="2200" dirty="0"/>
          </a:p>
        </p:txBody>
      </p:sp>
      <p:sp>
        <p:nvSpPr>
          <p:cNvPr id="5" name="Text 1"/>
          <p:cNvSpPr/>
          <p:nvPr/>
        </p:nvSpPr>
        <p:spPr>
          <a:xfrm>
            <a:off x="5744095" y="1579418"/>
            <a:ext cx="5818909" cy="2576945"/>
          </a:xfrm>
          <a:prstGeom prst="rect">
            <a:avLst/>
          </a:prstGeom>
          <a:noFill/>
          <a:ln/>
        </p:spPr>
        <p:txBody>
          <a:bodyPr wrap="square" rtlCol="0" anchor="t"/>
          <a:lstStyle/>
          <a:p>
            <a:pPr marL="0" indent="0" algn="l">
              <a:lnSpc>
                <a:spcPts val="2100"/>
              </a:lnSpc>
              <a:buNone/>
            </a:pPr>
            <a:r>
              <a:rPr lang="en-US" sz="1500" dirty="0">
                <a:solidFill>
                  <a:srgbClr val="000000"/>
                </a:solidFill>
              </a:rPr>
              <a:t>Основную угрозу для жизни человека представляет не столько открытый огонь, сколько едкий дым и невидимые токсичные продукты горения, такие как угарный газ.
Быстрое и плотное задымление приводит к полной потере видимости, а вдыхание угарного газа блокирует поступление кислорода в кровь, вызывая потерю сознания за считаные минуты.
</a:t>
            </a:r>
            <a:endParaRPr lang="en-US" sz="1500" dirty="0"/>
          </a:p>
        </p:txBody>
      </p:sp>
      <p:sp>
        <p:nvSpPr>
          <p:cNvPr id="6" name="Text 2"/>
          <p:cNvSpPr/>
          <p:nvPr/>
        </p:nvSpPr>
        <p:spPr>
          <a:xfrm>
            <a:off x="5744095" y="4218317"/>
            <a:ext cx="4729942" cy="1899850"/>
          </a:xfrm>
          <a:prstGeom prst="rect">
            <a:avLst/>
          </a:prstGeom>
          <a:noFill/>
          <a:ln/>
        </p:spPr>
        <p:txBody>
          <a:bodyPr wrap="square" rtlCol="0" anchor="t"/>
          <a:lstStyle/>
          <a:p>
            <a:pPr marL="0" indent="0" algn="l">
              <a:lnSpc>
                <a:spcPts val="2100"/>
              </a:lnSpc>
              <a:buNone/>
            </a:pPr>
            <a:r>
              <a:rPr lang="en-US" sz="1500" dirty="0">
                <a:solidFill>
                  <a:srgbClr val="000000"/>
                </a:solidFill>
              </a:rPr>
              <a:t>Дополнительную смертельную опасность создают стремительно растущая температура, которая может достигать сотен градусов, и высокий риск обрушения поврежденных огнем строительных конструкций.</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600595"/>
            <a:ext cx="10141527" cy="565269"/>
          </a:xfrm>
          <a:prstGeom prst="rect">
            <a:avLst/>
          </a:prstGeom>
          <a:noFill/>
          <a:ln/>
        </p:spPr>
        <p:txBody>
          <a:bodyPr wrap="square" rtlCol="0" anchor="t"/>
          <a:lstStyle/>
          <a:p>
            <a:pPr marL="0" indent="0" algn="l">
              <a:lnSpc>
                <a:spcPts val="3100"/>
              </a:lnSpc>
              <a:buNone/>
            </a:pPr>
            <a:r>
              <a:rPr lang="en-US" sz="2200" b="1" dirty="0">
                <a:solidFill>
                  <a:srgbClr val="000000"/>
                </a:solidFill>
              </a:rPr>
              <a:t>План эвакуации</a:t>
            </a:r>
            <a:endParaRPr lang="en-US" sz="2200" dirty="0"/>
          </a:p>
        </p:txBody>
      </p:sp>
      <p:sp>
        <p:nvSpPr>
          <p:cNvPr id="4" name="Text 1"/>
          <p:cNvSpPr/>
          <p:nvPr/>
        </p:nvSpPr>
        <p:spPr>
          <a:xfrm>
            <a:off x="1271847" y="1679171"/>
            <a:ext cx="8165451" cy="714895"/>
          </a:xfrm>
          <a:prstGeom prst="rect">
            <a:avLst/>
          </a:prstGeom>
          <a:noFill/>
          <a:ln/>
        </p:spPr>
        <p:txBody>
          <a:bodyPr wrap="square" rtlCol="0" anchor="t"/>
          <a:lstStyle/>
          <a:p>
            <a:pPr marL="0" indent="0" algn="l">
              <a:lnSpc>
                <a:spcPts val="2100"/>
              </a:lnSpc>
              <a:buNone/>
            </a:pPr>
            <a:r>
              <a:rPr lang="en-US" sz="1500" dirty="0">
                <a:solidFill>
                  <a:srgbClr val="000000"/>
                </a:solidFill>
              </a:rPr>
              <a:t>В коридоре или холле любого общественного здания на видном и хорошо освещённом месте обязательно должен находиться план эвакуации при пожаре.</a:t>
            </a:r>
            <a:endParaRPr lang="en-US" sz="1500" dirty="0"/>
          </a:p>
        </p:txBody>
      </p:sp>
      <p:sp>
        <p:nvSpPr>
          <p:cNvPr id="5" name="Text 2"/>
          <p:cNvSpPr/>
          <p:nvPr/>
        </p:nvSpPr>
        <p:spPr>
          <a:xfrm>
            <a:off x="1271847" y="2751513"/>
            <a:ext cx="7923911" cy="2044931"/>
          </a:xfrm>
          <a:prstGeom prst="rect">
            <a:avLst/>
          </a:prstGeom>
          <a:noFill/>
          <a:ln/>
        </p:spPr>
        <p:txBody>
          <a:bodyPr wrap="square" rtlCol="0" anchor="t"/>
          <a:lstStyle/>
          <a:p>
            <a:pPr marL="0" indent="0" algn="l">
              <a:lnSpc>
                <a:spcPts val="2100"/>
              </a:lnSpc>
              <a:buNone/>
            </a:pPr>
            <a:r>
              <a:rPr lang="en-US" sz="1500" dirty="0">
                <a:solidFill>
                  <a:srgbClr val="000000"/>
                </a:solidFill>
              </a:rPr>
              <a:t>На нём схематически сплошными зелёными стрелками обозначены основные и запасные пути движения к выходам, а специальными значками указано расположение лестниц, огнетушителей и кнопок пожарной сигнализации.
Перед началом киносеанса или во время посещения нового для вас места стоит потратить минуту и заранее изучить этот план, чтобы не искать его в панике. 
</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483138" y="274320"/>
            <a:ext cx="3308465" cy="6026727"/>
          </a:xfrm>
          <a:prstGeom prst="rect">
            <a:avLst/>
          </a:prstGeom>
        </p:spPr>
      </p:pic>
      <p:sp>
        <p:nvSpPr>
          <p:cNvPr id="4" name="Text 0"/>
          <p:cNvSpPr/>
          <p:nvPr/>
        </p:nvSpPr>
        <p:spPr>
          <a:xfrm>
            <a:off x="648393" y="642158"/>
            <a:ext cx="5985164" cy="565263"/>
          </a:xfrm>
          <a:prstGeom prst="rect">
            <a:avLst/>
          </a:prstGeom>
          <a:noFill/>
          <a:ln/>
        </p:spPr>
        <p:txBody>
          <a:bodyPr wrap="square" rtlCol="0" anchor="t"/>
          <a:lstStyle/>
          <a:p>
            <a:pPr marL="0" indent="0" algn="l">
              <a:lnSpc>
                <a:spcPts val="3100"/>
              </a:lnSpc>
              <a:buNone/>
            </a:pPr>
            <a:r>
              <a:rPr lang="en-US" sz="2200" b="1" dirty="0">
                <a:solidFill>
                  <a:srgbClr val="000000"/>
                </a:solidFill>
              </a:rPr>
              <a:t>Эвакуационные пути и выходы</a:t>
            </a:r>
            <a:endParaRPr lang="en-US" sz="2200" dirty="0"/>
          </a:p>
        </p:txBody>
      </p:sp>
      <p:sp>
        <p:nvSpPr>
          <p:cNvPr id="5" name="Text 1"/>
          <p:cNvSpPr/>
          <p:nvPr/>
        </p:nvSpPr>
        <p:spPr>
          <a:xfrm>
            <a:off x="648392" y="1712422"/>
            <a:ext cx="6261365" cy="4297680"/>
          </a:xfrm>
          <a:prstGeom prst="rect">
            <a:avLst/>
          </a:prstGeom>
          <a:noFill/>
          <a:ln/>
        </p:spPr>
        <p:txBody>
          <a:bodyPr wrap="square" rtlCol="0" anchor="t"/>
          <a:lstStyle/>
          <a:p>
            <a:pPr marL="0" indent="0" algn="l">
              <a:lnSpc>
                <a:spcPts val="2200"/>
              </a:lnSpc>
              <a:buNone/>
            </a:pPr>
            <a:r>
              <a:rPr lang="en-US" sz="1600" dirty="0">
                <a:solidFill>
                  <a:srgbClr val="000000"/>
                </a:solidFill>
              </a:rPr>
              <a:t>Пути эвакуации — это специально спроектированные коридоры и лестничные клетки, которые ведут к эвакуационным выходам, всегда обозначенным светящимися зелеными табличками «ВЫХОД».
Эти проходы по закону должны быть абсолютно свободными, их категорически запрещено загромождать мебелью, торговым оборудованием или любыми другими предметами.
Важно помнить, что во время пожара пользоваться лифтами смертельно опасно: они могут отключиться и превратиться в дымовую ловушку.
</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633845"/>
            <a:ext cx="10141527" cy="565263"/>
          </a:xfrm>
          <a:prstGeom prst="rect">
            <a:avLst/>
          </a:prstGeom>
          <a:noFill/>
          <a:ln/>
        </p:spPr>
        <p:txBody>
          <a:bodyPr wrap="square" rtlCol="0" anchor="t"/>
          <a:lstStyle/>
          <a:p>
            <a:pPr marL="0" indent="0" algn="l">
              <a:lnSpc>
                <a:spcPts val="3100"/>
              </a:lnSpc>
              <a:buNone/>
            </a:pPr>
            <a:r>
              <a:rPr lang="en-US" sz="2200" b="1" dirty="0">
                <a:solidFill>
                  <a:srgbClr val="000000"/>
                </a:solidFill>
              </a:rPr>
              <a:t>Первые действия при обнаружении пожара</a:t>
            </a:r>
            <a:endParaRPr lang="en-US" sz="2200" dirty="0"/>
          </a:p>
        </p:txBody>
      </p:sp>
      <p:sp>
        <p:nvSpPr>
          <p:cNvPr id="4" name="Text 1"/>
          <p:cNvSpPr/>
          <p:nvPr/>
        </p:nvSpPr>
        <p:spPr>
          <a:xfrm>
            <a:off x="1271847" y="1662545"/>
            <a:ext cx="7165571" cy="714895"/>
          </a:xfrm>
          <a:prstGeom prst="rect">
            <a:avLst/>
          </a:prstGeom>
          <a:noFill/>
          <a:ln/>
        </p:spPr>
        <p:txBody>
          <a:bodyPr wrap="square" rtlCol="0" anchor="t"/>
          <a:lstStyle/>
          <a:p>
            <a:pPr marL="0" indent="0" algn="l">
              <a:lnSpc>
                <a:spcPts val="2100"/>
              </a:lnSpc>
              <a:buNone/>
            </a:pPr>
            <a:r>
              <a:rPr lang="en-US" sz="1500" dirty="0">
                <a:solidFill>
                  <a:srgbClr val="000000"/>
                </a:solidFill>
              </a:rPr>
              <a:t>При обнаружении даже небольшого задымления или огня главное — не поддаваться панике и действовать максимально быстро и собранно.</a:t>
            </a:r>
            <a:endParaRPr lang="en-US" sz="1500" dirty="0"/>
          </a:p>
        </p:txBody>
      </p:sp>
      <p:sp>
        <p:nvSpPr>
          <p:cNvPr id="5" name="Shape 2"/>
          <p:cNvSpPr/>
          <p:nvPr/>
        </p:nvSpPr>
        <p:spPr>
          <a:xfrm>
            <a:off x="731520" y="1662545"/>
            <a:ext cx="498764" cy="498764"/>
          </a:xfrm>
          <a:prstGeom prst="arc">
            <a:avLst>
              <a:gd name="adj1" fmla="val 0"/>
              <a:gd name="adj2" fmla="val 21600000"/>
            </a:avLst>
          </a:prstGeom>
          <a:solidFill>
            <a:srgbClr val="E3EBF2"/>
          </a:solidFill>
          <a:ln/>
        </p:spPr>
      </p:sp>
      <p:sp>
        <p:nvSpPr>
          <p:cNvPr id="6" name="Text 3"/>
          <p:cNvSpPr/>
          <p:nvPr/>
        </p:nvSpPr>
        <p:spPr>
          <a:xfrm>
            <a:off x="731520" y="1620982"/>
            <a:ext cx="498764" cy="498764"/>
          </a:xfrm>
          <a:prstGeom prst="rect">
            <a:avLst/>
          </a:prstGeom>
          <a:noFill/>
          <a:ln/>
        </p:spPr>
        <p:txBody>
          <a:bodyPr wrap="square" rtlCol="0" anchor="ctr"/>
          <a:lstStyle/>
          <a:p>
            <a:pPr marL="0" indent="0" algn="ctr">
              <a:buNone/>
            </a:pPr>
            <a:r>
              <a:rPr lang="en-US" sz="3000" b="1" dirty="0">
                <a:solidFill>
                  <a:srgbClr val="5796DF"/>
                </a:solidFill>
              </a:rPr>
              <a:t>1</a:t>
            </a:r>
            <a:endParaRPr lang="en-US" sz="3000" dirty="0"/>
          </a:p>
        </p:txBody>
      </p:sp>
      <p:sp>
        <p:nvSpPr>
          <p:cNvPr id="7" name="Text 4"/>
          <p:cNvSpPr/>
          <p:nvPr/>
        </p:nvSpPr>
        <p:spPr>
          <a:xfrm>
            <a:off x="1271847" y="2967644"/>
            <a:ext cx="7464829" cy="714895"/>
          </a:xfrm>
          <a:prstGeom prst="rect">
            <a:avLst/>
          </a:prstGeom>
          <a:noFill/>
          <a:ln/>
        </p:spPr>
        <p:txBody>
          <a:bodyPr wrap="square" rtlCol="0" anchor="t"/>
          <a:lstStyle/>
          <a:p>
            <a:pPr marL="0" indent="0" algn="l">
              <a:lnSpc>
                <a:spcPts val="2100"/>
              </a:lnSpc>
              <a:buNone/>
            </a:pPr>
            <a:r>
              <a:rPr lang="en-US" sz="1500" dirty="0">
                <a:solidFill>
                  <a:srgbClr val="000000"/>
                </a:solidFill>
              </a:rPr>
              <a:t>Немедленно сообщите о пожаре по единому номеру спасения 112 или 101, чётко назвав точный адрес, этаж и что именно горит.</a:t>
            </a:r>
            <a:endParaRPr lang="en-US" sz="1500" dirty="0"/>
          </a:p>
        </p:txBody>
      </p:sp>
      <p:sp>
        <p:nvSpPr>
          <p:cNvPr id="8" name="Shape 5"/>
          <p:cNvSpPr/>
          <p:nvPr/>
        </p:nvSpPr>
        <p:spPr>
          <a:xfrm>
            <a:off x="731520" y="2967644"/>
            <a:ext cx="498764" cy="498764"/>
          </a:xfrm>
          <a:prstGeom prst="arc">
            <a:avLst>
              <a:gd name="adj1" fmla="val 0"/>
              <a:gd name="adj2" fmla="val 21600000"/>
            </a:avLst>
          </a:prstGeom>
          <a:solidFill>
            <a:srgbClr val="E3EBF2"/>
          </a:solidFill>
          <a:ln/>
        </p:spPr>
      </p:sp>
      <p:sp>
        <p:nvSpPr>
          <p:cNvPr id="9" name="Text 6"/>
          <p:cNvSpPr/>
          <p:nvPr/>
        </p:nvSpPr>
        <p:spPr>
          <a:xfrm>
            <a:off x="731520" y="2926080"/>
            <a:ext cx="498764" cy="498764"/>
          </a:xfrm>
          <a:prstGeom prst="rect">
            <a:avLst/>
          </a:prstGeom>
          <a:noFill/>
          <a:ln/>
        </p:spPr>
        <p:txBody>
          <a:bodyPr wrap="square" rtlCol="0" anchor="ctr"/>
          <a:lstStyle/>
          <a:p>
            <a:pPr marL="0" indent="0" algn="ctr">
              <a:buNone/>
            </a:pPr>
            <a:r>
              <a:rPr lang="en-US" sz="3000" b="1" dirty="0">
                <a:solidFill>
                  <a:srgbClr val="5796DF"/>
                </a:solidFill>
              </a:rPr>
              <a:t>2</a:t>
            </a:r>
            <a:endParaRPr lang="en-US" sz="3000" dirty="0"/>
          </a:p>
        </p:txBody>
      </p:sp>
      <p:sp>
        <p:nvSpPr>
          <p:cNvPr id="10" name="Text 7"/>
          <p:cNvSpPr/>
          <p:nvPr/>
        </p:nvSpPr>
        <p:spPr>
          <a:xfrm>
            <a:off x="1271847" y="4272742"/>
            <a:ext cx="8670175" cy="714895"/>
          </a:xfrm>
          <a:prstGeom prst="rect">
            <a:avLst/>
          </a:prstGeom>
          <a:noFill/>
          <a:ln/>
        </p:spPr>
        <p:txBody>
          <a:bodyPr wrap="square" rtlCol="0" anchor="t"/>
          <a:lstStyle/>
          <a:p>
            <a:pPr marL="0" indent="0" algn="l">
              <a:lnSpc>
                <a:spcPts val="2100"/>
              </a:lnSpc>
              <a:buNone/>
            </a:pPr>
            <a:r>
              <a:rPr lang="en-US" sz="1500" dirty="0">
                <a:solidFill>
                  <a:srgbClr val="000000"/>
                </a:solidFill>
              </a:rPr>
              <a:t>Если рядом есть кнопка ручного пожарного извещателя, не раздумывая активируйте её, чтобы запустить систему оповещения для всех, кто находится в здании.</a:t>
            </a:r>
            <a:endParaRPr lang="en-US" sz="1500" dirty="0"/>
          </a:p>
        </p:txBody>
      </p:sp>
      <p:sp>
        <p:nvSpPr>
          <p:cNvPr id="11" name="Shape 8"/>
          <p:cNvSpPr/>
          <p:nvPr/>
        </p:nvSpPr>
        <p:spPr>
          <a:xfrm>
            <a:off x="731520" y="4272742"/>
            <a:ext cx="498764" cy="498764"/>
          </a:xfrm>
          <a:prstGeom prst="arc">
            <a:avLst>
              <a:gd name="adj1" fmla="val 0"/>
              <a:gd name="adj2" fmla="val 21600000"/>
            </a:avLst>
          </a:prstGeom>
          <a:solidFill>
            <a:srgbClr val="E3EBF2"/>
          </a:solidFill>
          <a:ln/>
        </p:spPr>
      </p:sp>
      <p:sp>
        <p:nvSpPr>
          <p:cNvPr id="12" name="Text 9"/>
          <p:cNvSpPr/>
          <p:nvPr/>
        </p:nvSpPr>
        <p:spPr>
          <a:xfrm>
            <a:off x="731520" y="4231178"/>
            <a:ext cx="498764" cy="498764"/>
          </a:xfrm>
          <a:prstGeom prst="rect">
            <a:avLst/>
          </a:prstGeom>
          <a:noFill/>
          <a:ln/>
        </p:spPr>
        <p:txBody>
          <a:bodyPr wrap="square" rtlCol="0" anchor="ctr"/>
          <a:lstStyle/>
          <a:p>
            <a:pPr marL="0" indent="0" algn="ctr">
              <a:buNone/>
            </a:pPr>
            <a:r>
              <a:rPr lang="en-US" sz="3000" b="1" dirty="0">
                <a:solidFill>
                  <a:srgbClr val="5796DF"/>
                </a:solidFill>
              </a:rPr>
              <a:t>3</a:t>
            </a:r>
            <a:endParaRPr lang="en-US"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7144789" y="290945"/>
            <a:ext cx="4680065" cy="6051665"/>
          </a:xfrm>
          <a:prstGeom prst="rect">
            <a:avLst/>
          </a:prstGeom>
        </p:spPr>
      </p:pic>
      <p:sp>
        <p:nvSpPr>
          <p:cNvPr id="4" name="Text 0"/>
          <p:cNvSpPr/>
          <p:nvPr/>
        </p:nvSpPr>
        <p:spPr>
          <a:xfrm>
            <a:off x="648393" y="1082733"/>
            <a:ext cx="5985164" cy="565266"/>
          </a:xfrm>
          <a:prstGeom prst="rect">
            <a:avLst/>
          </a:prstGeom>
          <a:noFill/>
          <a:ln/>
        </p:spPr>
        <p:txBody>
          <a:bodyPr wrap="square" rtlCol="0" anchor="t"/>
          <a:lstStyle/>
          <a:p>
            <a:pPr marL="0" indent="0" algn="l">
              <a:lnSpc>
                <a:spcPts val="3100"/>
              </a:lnSpc>
              <a:buNone/>
            </a:pPr>
            <a:r>
              <a:rPr lang="en-US" sz="2200" b="1" dirty="0">
                <a:solidFill>
                  <a:srgbClr val="000000"/>
                </a:solidFill>
              </a:rPr>
              <a:t>Правила эвакуации</a:t>
            </a:r>
            <a:endParaRPr lang="en-US" sz="2200" dirty="0"/>
          </a:p>
        </p:txBody>
      </p:sp>
      <p:sp>
        <p:nvSpPr>
          <p:cNvPr id="5" name="Text 1"/>
          <p:cNvSpPr/>
          <p:nvPr/>
        </p:nvSpPr>
        <p:spPr>
          <a:xfrm>
            <a:off x="648393" y="2078182"/>
            <a:ext cx="5818909" cy="1246909"/>
          </a:xfrm>
          <a:prstGeom prst="rect">
            <a:avLst/>
          </a:prstGeom>
          <a:noFill/>
          <a:ln/>
        </p:spPr>
        <p:txBody>
          <a:bodyPr wrap="square" rtlCol="0" anchor="t"/>
          <a:lstStyle/>
          <a:p>
            <a:pPr marL="0" indent="0" algn="l">
              <a:lnSpc>
                <a:spcPts val="2100"/>
              </a:lnSpc>
              <a:buNone/>
            </a:pPr>
            <a:r>
              <a:rPr lang="en-US" sz="1500" dirty="0">
                <a:solidFill>
                  <a:srgbClr val="000000"/>
                </a:solidFill>
              </a:rPr>
              <a:t>Услышав сигнал тревоги или крики о пожаре, нужно немедленно, без промедления начать движение к ближайшему известному вам или обозначенному на плане эвакуационному выходу.</a:t>
            </a:r>
            <a:endParaRPr lang="en-US" sz="1500" dirty="0"/>
          </a:p>
        </p:txBody>
      </p:sp>
      <p:sp>
        <p:nvSpPr>
          <p:cNvPr id="6" name="Text 2"/>
          <p:cNvSpPr/>
          <p:nvPr/>
        </p:nvSpPr>
        <p:spPr>
          <a:xfrm>
            <a:off x="648393" y="3429001"/>
            <a:ext cx="5644342" cy="2888672"/>
          </a:xfrm>
          <a:prstGeom prst="rect">
            <a:avLst/>
          </a:prstGeom>
          <a:noFill/>
          <a:ln/>
        </p:spPr>
        <p:txBody>
          <a:bodyPr wrap="square" rtlCol="0" anchor="t"/>
          <a:lstStyle/>
          <a:p>
            <a:pPr marL="0" indent="0" algn="l">
              <a:lnSpc>
                <a:spcPts val="2100"/>
              </a:lnSpc>
              <a:buNone/>
            </a:pPr>
            <a:r>
              <a:rPr lang="en-US" sz="1500" dirty="0">
                <a:solidFill>
                  <a:srgbClr val="000000"/>
                </a:solidFill>
              </a:rPr>
              <a:t>Двигайтесь быстрым шагом, но не бегите, не создавайте давку и ни в коем случае не пытайтесь вернуться за личными вещами, так как секунды могут стоить жизни. 
При сильном задымлении передвигайтесь, пригнувшись как можно ниже к полу или даже на четвереньках, ведь там концентрация дыма и температура значительно ниже.
</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6"/>
          </a:xfrm>
          <a:prstGeom prst="rect">
            <a:avLst/>
          </a:prstGeom>
          <a:noFill/>
          <a:ln/>
        </p:spPr>
        <p:txBody>
          <a:bodyPr wrap="square" rtlCol="0" anchor="t"/>
          <a:lstStyle/>
          <a:p>
            <a:pPr marL="0" indent="0" algn="l">
              <a:lnSpc>
                <a:spcPts val="3100"/>
              </a:lnSpc>
              <a:buNone/>
            </a:pPr>
            <a:r>
              <a:rPr lang="en-US" sz="2200" b="1" dirty="0">
                <a:solidFill>
                  <a:srgbClr val="000000"/>
                </a:solidFill>
              </a:rPr>
              <a:t>Защита органов дыхания</a:t>
            </a:r>
            <a:endParaRPr lang="en-US" sz="2200" dirty="0"/>
          </a:p>
        </p:txBody>
      </p:sp>
      <p:sp>
        <p:nvSpPr>
          <p:cNvPr id="4" name="Text 1"/>
          <p:cNvSpPr/>
          <p:nvPr/>
        </p:nvSpPr>
        <p:spPr>
          <a:xfrm>
            <a:off x="1271847" y="1812175"/>
            <a:ext cx="8036055" cy="714895"/>
          </a:xfrm>
          <a:prstGeom prst="rect">
            <a:avLst/>
          </a:prstGeom>
          <a:noFill/>
          <a:ln/>
        </p:spPr>
        <p:txBody>
          <a:bodyPr wrap="square" rtlCol="0" anchor="t"/>
          <a:lstStyle/>
          <a:p>
            <a:pPr marL="0" indent="0" algn="l">
              <a:lnSpc>
                <a:spcPts val="2100"/>
              </a:lnSpc>
              <a:buNone/>
            </a:pPr>
            <a:r>
              <a:rPr lang="en-US" sz="1500" dirty="0">
                <a:solidFill>
                  <a:srgbClr val="000000"/>
                </a:solidFill>
              </a:rPr>
              <a:t>Чтобы защитить дыхательные пути от ядовитого дыма и горячего воздуха, необходимо дышать через плотную влажную ткань, которая будет фильтровать часть вредных частиц.</a:t>
            </a:r>
            <a:endParaRPr lang="en-US" sz="1500" dirty="0"/>
          </a:p>
        </p:txBody>
      </p:sp>
      <p:sp>
        <p:nvSpPr>
          <p:cNvPr id="5" name="Text 2"/>
          <p:cNvSpPr/>
          <p:nvPr/>
        </p:nvSpPr>
        <p:spPr>
          <a:xfrm>
            <a:off x="1271847" y="3034145"/>
            <a:ext cx="8036055" cy="1778924"/>
          </a:xfrm>
          <a:prstGeom prst="rect">
            <a:avLst/>
          </a:prstGeom>
          <a:noFill/>
          <a:ln/>
        </p:spPr>
        <p:txBody>
          <a:bodyPr wrap="square" rtlCol="0" anchor="t"/>
          <a:lstStyle/>
          <a:p>
            <a:pPr marL="0" indent="0" algn="l">
              <a:lnSpc>
                <a:spcPts val="2100"/>
              </a:lnSpc>
              <a:buNone/>
            </a:pPr>
            <a:r>
              <a:rPr lang="en-US" sz="1500" dirty="0">
                <a:solidFill>
                  <a:srgbClr val="000000"/>
                </a:solidFill>
              </a:rPr>
              <a:t>Для этого можно быстро смочить водой носовой платок, шарф, подол футболки или любую другую часть одежды и плотно прижать к носу и рту.
Если воды под рукой нет, в крайнем случае используйте сухую ткань, но сложите её в несколько слоёв для большей эффективности. 
</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582891" y="415636"/>
            <a:ext cx="3308465" cy="6026727"/>
          </a:xfrm>
          <a:prstGeom prst="rect">
            <a:avLst/>
          </a:prstGeom>
        </p:spPr>
      </p:pic>
      <p:sp>
        <p:nvSpPr>
          <p:cNvPr id="4" name="Text 0"/>
          <p:cNvSpPr/>
          <p:nvPr/>
        </p:nvSpPr>
        <p:spPr>
          <a:xfrm>
            <a:off x="648393" y="592282"/>
            <a:ext cx="5985164" cy="565266"/>
          </a:xfrm>
          <a:prstGeom prst="rect">
            <a:avLst/>
          </a:prstGeom>
          <a:noFill/>
          <a:ln/>
        </p:spPr>
        <p:txBody>
          <a:bodyPr wrap="square" rtlCol="0" anchor="t"/>
          <a:lstStyle/>
          <a:p>
            <a:pPr marL="0" indent="0" algn="l">
              <a:lnSpc>
                <a:spcPts val="3100"/>
              </a:lnSpc>
              <a:buNone/>
            </a:pPr>
            <a:r>
              <a:rPr lang="en-US" sz="2200" b="1" dirty="0">
                <a:solidFill>
                  <a:srgbClr val="000000"/>
                </a:solidFill>
              </a:rPr>
              <a:t>Если пути эвакуации отрезаны</a:t>
            </a:r>
            <a:endParaRPr lang="en-US" sz="2200" dirty="0"/>
          </a:p>
        </p:txBody>
      </p:sp>
      <p:sp>
        <p:nvSpPr>
          <p:cNvPr id="5" name="Text 1"/>
          <p:cNvSpPr/>
          <p:nvPr/>
        </p:nvSpPr>
        <p:spPr>
          <a:xfrm>
            <a:off x="648393" y="1637607"/>
            <a:ext cx="5818909" cy="980902"/>
          </a:xfrm>
          <a:prstGeom prst="rect">
            <a:avLst/>
          </a:prstGeom>
          <a:noFill/>
          <a:ln/>
        </p:spPr>
        <p:txBody>
          <a:bodyPr wrap="square" rtlCol="0" anchor="t"/>
          <a:lstStyle/>
          <a:p>
            <a:pPr marL="0" indent="0" algn="l">
              <a:lnSpc>
                <a:spcPts val="2100"/>
              </a:lnSpc>
              <a:buNone/>
            </a:pPr>
            <a:r>
              <a:rPr lang="en-US" sz="1500" dirty="0">
                <a:solidFill>
                  <a:srgbClr val="000000"/>
                </a:solidFill>
              </a:rPr>
              <a:t>Если вы видите, что коридор или лестничная клетка уже сильно задымлены, ни в коем случае не пытайтесь через них прорваться, это смертельно опасно.</a:t>
            </a:r>
            <a:endParaRPr lang="en-US" sz="1500" dirty="0"/>
          </a:p>
        </p:txBody>
      </p:sp>
      <p:sp>
        <p:nvSpPr>
          <p:cNvPr id="6" name="Text 2"/>
          <p:cNvSpPr/>
          <p:nvPr/>
        </p:nvSpPr>
        <p:spPr>
          <a:xfrm>
            <a:off x="648393" y="2892829"/>
            <a:ext cx="6218233" cy="1246909"/>
          </a:xfrm>
          <a:prstGeom prst="rect">
            <a:avLst/>
          </a:prstGeom>
          <a:noFill/>
          <a:ln/>
        </p:spPr>
        <p:txBody>
          <a:bodyPr wrap="square" rtlCol="0" anchor="t"/>
          <a:lstStyle/>
          <a:p>
            <a:pPr marL="0" indent="0" algn="l">
              <a:lnSpc>
                <a:spcPts val="2100"/>
              </a:lnSpc>
              <a:buNone/>
            </a:pPr>
            <a:r>
              <a:rPr lang="en-US" sz="1500" dirty="0">
                <a:solidFill>
                  <a:srgbClr val="000000"/>
                </a:solidFill>
              </a:rPr>
              <a:t>Немедленно вернитесь в ближайшее безопасное помещение, плотно закройте за собой дверь и заткните все щели и вентиляционные отверстия мокрой тканью, чтобы дым не проникал внутрь.</a:t>
            </a:r>
            <a:endParaRPr lang="en-US" sz="1500" dirty="0"/>
          </a:p>
        </p:txBody>
      </p:sp>
      <p:sp>
        <p:nvSpPr>
          <p:cNvPr id="7" name="Text 3"/>
          <p:cNvSpPr/>
          <p:nvPr/>
        </p:nvSpPr>
        <p:spPr>
          <a:xfrm>
            <a:off x="648393" y="4472247"/>
            <a:ext cx="5818909" cy="980902"/>
          </a:xfrm>
          <a:prstGeom prst="rect">
            <a:avLst/>
          </a:prstGeom>
          <a:noFill/>
          <a:ln/>
        </p:spPr>
        <p:txBody>
          <a:bodyPr wrap="square" rtlCol="0" anchor="t"/>
          <a:lstStyle/>
          <a:p>
            <a:pPr marL="0" indent="0" algn="l">
              <a:lnSpc>
                <a:spcPts val="2100"/>
              </a:lnSpc>
              <a:buNone/>
            </a:pPr>
            <a:r>
              <a:rPr lang="en-US" sz="1500" dirty="0">
                <a:solidFill>
                  <a:srgbClr val="000000"/>
                </a:solidFill>
              </a:rPr>
              <a:t>После этого подойдите к окну, откройте его и постарайтесь привлечь внимание спасателей с улицы громкими криками или размахивая ярким предметом.</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806335" y="625533"/>
            <a:ext cx="10141527" cy="565265"/>
          </a:xfrm>
          <a:prstGeom prst="rect">
            <a:avLst/>
          </a:prstGeom>
          <a:noFill/>
          <a:ln/>
        </p:spPr>
        <p:txBody>
          <a:bodyPr wrap="square" rtlCol="0" anchor="t"/>
          <a:lstStyle/>
          <a:p>
            <a:pPr marL="0" indent="0" algn="l">
              <a:lnSpc>
                <a:spcPts val="3100"/>
              </a:lnSpc>
              <a:buNone/>
            </a:pPr>
            <a:r>
              <a:rPr lang="en-US" sz="2200" b="1" dirty="0">
                <a:solidFill>
                  <a:srgbClr val="000000"/>
                </a:solidFill>
              </a:rPr>
              <a:t>Первичные средства пожаротушения</a:t>
            </a:r>
            <a:endParaRPr lang="en-US" sz="2200" dirty="0"/>
          </a:p>
        </p:txBody>
      </p:sp>
      <p:sp>
        <p:nvSpPr>
          <p:cNvPr id="4" name="Text 1"/>
          <p:cNvSpPr/>
          <p:nvPr/>
        </p:nvSpPr>
        <p:spPr>
          <a:xfrm>
            <a:off x="806335" y="2078182"/>
            <a:ext cx="3250276" cy="1778924"/>
          </a:xfrm>
          <a:prstGeom prst="rect">
            <a:avLst/>
          </a:prstGeom>
          <a:noFill/>
          <a:ln/>
        </p:spPr>
        <p:txBody>
          <a:bodyPr wrap="square" rtlCol="0" anchor="t"/>
          <a:lstStyle/>
          <a:p>
            <a:pPr marL="0" indent="0" algn="l">
              <a:lnSpc>
                <a:spcPts val="2100"/>
              </a:lnSpc>
              <a:buNone/>
            </a:pPr>
            <a:r>
              <a:rPr lang="en-US" sz="1500" dirty="0">
                <a:solidFill>
                  <a:srgbClr val="000000"/>
                </a:solidFill>
              </a:rPr>
              <a:t>К первичным средствам относятся огнетушители, внутренние пожарные краны с рукавами и ящики с песком, которые можно увидеть в коридорах и на производствах.</a:t>
            </a:r>
            <a:endParaRPr lang="en-US" sz="1500" dirty="0"/>
          </a:p>
        </p:txBody>
      </p:sp>
      <p:sp>
        <p:nvSpPr>
          <p:cNvPr id="5" name="Shape 2"/>
          <p:cNvSpPr/>
          <p:nvPr/>
        </p:nvSpPr>
        <p:spPr>
          <a:xfrm>
            <a:off x="806335" y="1537855"/>
            <a:ext cx="498764" cy="498764"/>
          </a:xfrm>
          <a:prstGeom prst="arc">
            <a:avLst>
              <a:gd name="adj1" fmla="val 0"/>
              <a:gd name="adj2" fmla="val 21600000"/>
            </a:avLst>
          </a:prstGeom>
          <a:solidFill>
            <a:srgbClr val="E3EBF2"/>
          </a:solidFill>
          <a:ln/>
        </p:spPr>
      </p:sp>
      <p:sp>
        <p:nvSpPr>
          <p:cNvPr id="6" name="Text 3"/>
          <p:cNvSpPr/>
          <p:nvPr/>
        </p:nvSpPr>
        <p:spPr>
          <a:xfrm>
            <a:off x="806335" y="1521229"/>
            <a:ext cx="498764" cy="498764"/>
          </a:xfrm>
          <a:prstGeom prst="rect">
            <a:avLst/>
          </a:prstGeom>
          <a:noFill/>
          <a:ln/>
        </p:spPr>
        <p:txBody>
          <a:bodyPr wrap="square" rtlCol="0" anchor="ctr"/>
          <a:lstStyle/>
          <a:p>
            <a:pPr marL="0" indent="0" algn="ctr">
              <a:buNone/>
            </a:pPr>
            <a:r>
              <a:rPr lang="en-US" sz="3000" b="1" dirty="0">
                <a:solidFill>
                  <a:srgbClr val="5796DF"/>
                </a:solidFill>
              </a:rPr>
              <a:t>1</a:t>
            </a:r>
            <a:endParaRPr lang="en-US" sz="3000" dirty="0"/>
          </a:p>
        </p:txBody>
      </p:sp>
      <p:sp>
        <p:nvSpPr>
          <p:cNvPr id="7" name="Text 4"/>
          <p:cNvSpPr/>
          <p:nvPr/>
        </p:nvSpPr>
        <p:spPr>
          <a:xfrm>
            <a:off x="4347556" y="2078182"/>
            <a:ext cx="3740727" cy="1512916"/>
          </a:xfrm>
          <a:prstGeom prst="rect">
            <a:avLst/>
          </a:prstGeom>
          <a:noFill/>
          <a:ln/>
        </p:spPr>
        <p:txBody>
          <a:bodyPr wrap="square" rtlCol="0" anchor="t"/>
          <a:lstStyle/>
          <a:p>
            <a:pPr marL="0" indent="0" algn="l">
              <a:lnSpc>
                <a:spcPts val="2100"/>
              </a:lnSpc>
              <a:buNone/>
            </a:pPr>
            <a:r>
              <a:rPr lang="en-US" sz="1500" dirty="0">
                <a:solidFill>
                  <a:srgbClr val="000000"/>
                </a:solidFill>
              </a:rPr>
              <a:t>Они предназначены для самостоятельного тушения только небольшого, только что начавшегося очага возгорания, когда пламя ещё не успело распространиться.</a:t>
            </a:r>
            <a:endParaRPr lang="en-US" sz="1500" dirty="0"/>
          </a:p>
        </p:txBody>
      </p:sp>
      <p:sp>
        <p:nvSpPr>
          <p:cNvPr id="8" name="Shape 5"/>
          <p:cNvSpPr/>
          <p:nvPr/>
        </p:nvSpPr>
        <p:spPr>
          <a:xfrm>
            <a:off x="4347556" y="1537855"/>
            <a:ext cx="498764" cy="498764"/>
          </a:xfrm>
          <a:prstGeom prst="arc">
            <a:avLst>
              <a:gd name="adj1" fmla="val 0"/>
              <a:gd name="adj2" fmla="val 21600000"/>
            </a:avLst>
          </a:prstGeom>
          <a:solidFill>
            <a:srgbClr val="E3EBF2"/>
          </a:solidFill>
          <a:ln/>
        </p:spPr>
      </p:sp>
      <p:sp>
        <p:nvSpPr>
          <p:cNvPr id="9" name="Text 6"/>
          <p:cNvSpPr/>
          <p:nvPr/>
        </p:nvSpPr>
        <p:spPr>
          <a:xfrm>
            <a:off x="4347556" y="1521229"/>
            <a:ext cx="498764" cy="498764"/>
          </a:xfrm>
          <a:prstGeom prst="rect">
            <a:avLst/>
          </a:prstGeom>
          <a:noFill/>
          <a:ln/>
        </p:spPr>
        <p:txBody>
          <a:bodyPr wrap="square" rtlCol="0" anchor="ctr"/>
          <a:lstStyle/>
          <a:p>
            <a:pPr marL="0" indent="0" algn="ctr">
              <a:buNone/>
            </a:pPr>
            <a:r>
              <a:rPr lang="en-US" sz="3000" b="1" dirty="0">
                <a:solidFill>
                  <a:srgbClr val="5796DF"/>
                </a:solidFill>
              </a:rPr>
              <a:t>2</a:t>
            </a:r>
            <a:endParaRPr lang="en-US" sz="3000" dirty="0"/>
          </a:p>
        </p:txBody>
      </p:sp>
      <p:sp>
        <p:nvSpPr>
          <p:cNvPr id="10" name="Text 7"/>
          <p:cNvSpPr/>
          <p:nvPr/>
        </p:nvSpPr>
        <p:spPr>
          <a:xfrm>
            <a:off x="8279476" y="2078182"/>
            <a:ext cx="3325091" cy="1512916"/>
          </a:xfrm>
          <a:prstGeom prst="rect">
            <a:avLst/>
          </a:prstGeom>
          <a:noFill/>
          <a:ln/>
        </p:spPr>
        <p:txBody>
          <a:bodyPr wrap="square" rtlCol="0" anchor="t"/>
          <a:lstStyle/>
          <a:p>
            <a:pPr marL="0" indent="0" algn="l">
              <a:lnSpc>
                <a:spcPts val="2100"/>
              </a:lnSpc>
              <a:buNone/>
            </a:pPr>
            <a:r>
              <a:rPr lang="en-US" sz="1500" dirty="0">
                <a:solidFill>
                  <a:srgbClr val="000000"/>
                </a:solidFill>
              </a:rPr>
              <a:t>Использовать их можно, только если вы уверены в своих силах и это не представляет прямой угрозы для вашей жизни и здоровья.</a:t>
            </a:r>
            <a:endParaRPr lang="en-US" sz="1500" dirty="0"/>
          </a:p>
        </p:txBody>
      </p:sp>
      <p:sp>
        <p:nvSpPr>
          <p:cNvPr id="11" name="Shape 8"/>
          <p:cNvSpPr/>
          <p:nvPr/>
        </p:nvSpPr>
        <p:spPr>
          <a:xfrm>
            <a:off x="8279476" y="1537855"/>
            <a:ext cx="498764" cy="498764"/>
          </a:xfrm>
          <a:prstGeom prst="arc">
            <a:avLst>
              <a:gd name="adj1" fmla="val 0"/>
              <a:gd name="adj2" fmla="val 21600000"/>
            </a:avLst>
          </a:prstGeom>
          <a:solidFill>
            <a:srgbClr val="E3EBF2"/>
          </a:solidFill>
          <a:ln/>
        </p:spPr>
      </p:sp>
      <p:sp>
        <p:nvSpPr>
          <p:cNvPr id="12" name="Text 9"/>
          <p:cNvSpPr/>
          <p:nvPr/>
        </p:nvSpPr>
        <p:spPr>
          <a:xfrm>
            <a:off x="8279476" y="1521229"/>
            <a:ext cx="498764" cy="498764"/>
          </a:xfrm>
          <a:prstGeom prst="rect">
            <a:avLst/>
          </a:prstGeom>
          <a:noFill/>
          <a:ln/>
        </p:spPr>
        <p:txBody>
          <a:bodyPr wrap="square" rtlCol="0" anchor="ctr"/>
          <a:lstStyle/>
          <a:p>
            <a:pPr marL="0" indent="0" algn="ctr">
              <a:buNone/>
            </a:pPr>
            <a:r>
              <a:rPr lang="en-US" sz="3000" b="1" dirty="0">
                <a:solidFill>
                  <a:srgbClr val="5796DF"/>
                </a:solidFill>
              </a:rPr>
              <a:t>3</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0" y="523702"/>
            <a:ext cx="4680065" cy="6051665"/>
          </a:xfrm>
          <a:prstGeom prst="rect">
            <a:avLst/>
          </a:prstGeom>
        </p:spPr>
      </p:pic>
      <p:sp>
        <p:nvSpPr>
          <p:cNvPr id="4" name="Text 0"/>
          <p:cNvSpPr/>
          <p:nvPr/>
        </p:nvSpPr>
        <p:spPr>
          <a:xfrm>
            <a:off x="648393" y="982980"/>
            <a:ext cx="5985164" cy="565266"/>
          </a:xfrm>
          <a:prstGeom prst="rect">
            <a:avLst/>
          </a:prstGeom>
          <a:noFill/>
          <a:ln/>
        </p:spPr>
        <p:txBody>
          <a:bodyPr wrap="square" rtlCol="0" anchor="t"/>
          <a:lstStyle/>
          <a:p>
            <a:pPr marL="0" indent="0" algn="l">
              <a:lnSpc>
                <a:spcPts val="3100"/>
              </a:lnSpc>
              <a:buNone/>
            </a:pPr>
            <a:r>
              <a:rPr lang="en-US" sz="2200" b="1" dirty="0">
                <a:solidFill>
                  <a:srgbClr val="000000"/>
                </a:solidFill>
              </a:rPr>
              <a:t>Как пользоваться огнетушителем</a:t>
            </a:r>
            <a:endParaRPr lang="en-US" sz="2200" dirty="0"/>
          </a:p>
        </p:txBody>
      </p:sp>
      <p:sp>
        <p:nvSpPr>
          <p:cNvPr id="5" name="Text 1"/>
          <p:cNvSpPr/>
          <p:nvPr/>
        </p:nvSpPr>
        <p:spPr>
          <a:xfrm>
            <a:off x="648393" y="1878676"/>
            <a:ext cx="5677593" cy="2576945"/>
          </a:xfrm>
          <a:prstGeom prst="rect">
            <a:avLst/>
          </a:prstGeom>
          <a:noFill/>
          <a:ln/>
        </p:spPr>
        <p:txBody>
          <a:bodyPr wrap="square" rtlCol="0" anchor="t"/>
          <a:lstStyle/>
          <a:p>
            <a:pPr marL="0" indent="0" algn="l">
              <a:lnSpc>
                <a:spcPts val="2100"/>
              </a:lnSpc>
              <a:buNone/>
            </a:pPr>
            <a:r>
              <a:rPr lang="en-US" sz="1500" dirty="0">
                <a:solidFill>
                  <a:srgbClr val="000000"/>
                </a:solidFill>
              </a:rPr>
              <a:t>Чтобы правильно привести в действие самый распространённый порошковый или углекислотный огнетушитель, нужно сорвать пломбу и выдернуть предохранительную чеку.
Затем следует направить раструб или шланг на основание пламени, так как тушить нужно не сам огонь, а горящий материал. 
</a:t>
            </a:r>
            <a:endParaRPr lang="en-US" sz="1500" dirty="0"/>
          </a:p>
        </p:txBody>
      </p:sp>
      <p:sp>
        <p:nvSpPr>
          <p:cNvPr id="6" name="Text 2"/>
          <p:cNvSpPr/>
          <p:nvPr/>
        </p:nvSpPr>
        <p:spPr>
          <a:xfrm>
            <a:off x="648393" y="4226943"/>
            <a:ext cx="5447607" cy="1409086"/>
          </a:xfrm>
          <a:prstGeom prst="rect">
            <a:avLst/>
          </a:prstGeom>
          <a:noFill/>
          <a:ln/>
        </p:spPr>
        <p:txBody>
          <a:bodyPr wrap="square" rtlCol="0" anchor="t"/>
          <a:lstStyle/>
          <a:p>
            <a:pPr marL="0" indent="0" algn="l">
              <a:lnSpc>
                <a:spcPts val="2100"/>
              </a:lnSpc>
              <a:buNone/>
            </a:pPr>
            <a:r>
              <a:rPr lang="en-US" sz="1500" dirty="0">
                <a:solidFill>
                  <a:srgbClr val="000000"/>
                </a:solidFill>
              </a:rPr>
              <a:t>Нажмите на пусковой рычаг и тушите возгорание, совершая струёй широкие движения из стороны в сторону, постепенно приближаясь к очагу.</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64029" y="1082733"/>
            <a:ext cx="10141527" cy="565266"/>
          </a:xfrm>
          <a:prstGeom prst="rect">
            <a:avLst/>
          </a:prstGeom>
          <a:noFill/>
          <a:ln/>
        </p:spPr>
        <p:txBody>
          <a:bodyPr wrap="square" rtlCol="0" anchor="t"/>
          <a:lstStyle/>
          <a:p>
            <a:pPr marL="0" indent="0" algn="l">
              <a:lnSpc>
                <a:spcPts val="3100"/>
              </a:lnSpc>
              <a:buNone/>
            </a:pPr>
            <a:r>
              <a:rPr lang="en-US" sz="2200" b="1" dirty="0">
                <a:solidFill>
                  <a:srgbClr val="000000"/>
                </a:solidFill>
              </a:rPr>
              <a:t>Системы оповещения и автоматического пожаротушения</a:t>
            </a:r>
            <a:r>
              <a:rPr lang="en-US" sz="2200" dirty="0">
                <a:solidFill>
                  <a:srgbClr val="000000"/>
                </a:solidFill>
              </a:rPr>
              <a:t>
</a:t>
            </a:r>
            <a:endParaRPr lang="en-US" sz="2200" dirty="0"/>
          </a:p>
        </p:txBody>
      </p:sp>
      <p:sp>
        <p:nvSpPr>
          <p:cNvPr id="4" name="Text 1"/>
          <p:cNvSpPr/>
          <p:nvPr/>
        </p:nvSpPr>
        <p:spPr>
          <a:xfrm>
            <a:off x="1022465" y="2119745"/>
            <a:ext cx="10058400" cy="714895"/>
          </a:xfrm>
          <a:prstGeom prst="rect">
            <a:avLst/>
          </a:prstGeom>
          <a:noFill/>
          <a:ln/>
        </p:spPr>
        <p:txBody>
          <a:bodyPr wrap="square" rtlCol="0" anchor="t"/>
          <a:lstStyle/>
          <a:p>
            <a:pPr marL="0" indent="0" algn="l">
              <a:lnSpc>
                <a:spcPts val="2100"/>
              </a:lnSpc>
              <a:buNone/>
            </a:pPr>
            <a:r>
              <a:rPr lang="en-US" sz="1500" dirty="0">
                <a:solidFill>
                  <a:srgbClr val="000000"/>
                </a:solidFill>
              </a:rPr>
              <a:t>Современные общественные здания в обязательном порядке оснащаются автоматическими системами противопожарной защиты для спасения людей.</a:t>
            </a:r>
            <a:endParaRPr lang="en-US" sz="1500" dirty="0"/>
          </a:p>
        </p:txBody>
      </p:sp>
      <p:sp>
        <p:nvSpPr>
          <p:cNvPr id="5" name="Shape 2"/>
          <p:cNvSpPr/>
          <p:nvPr/>
        </p:nvSpPr>
        <p:spPr>
          <a:xfrm>
            <a:off x="482138" y="2119745"/>
            <a:ext cx="498764" cy="498764"/>
          </a:xfrm>
          <a:prstGeom prst="arc">
            <a:avLst>
              <a:gd name="adj1" fmla="val 0"/>
              <a:gd name="adj2" fmla="val 21600000"/>
            </a:avLst>
          </a:prstGeom>
          <a:solidFill>
            <a:srgbClr val="E3EBF2"/>
          </a:solidFill>
          <a:ln/>
        </p:spPr>
      </p:sp>
      <p:sp>
        <p:nvSpPr>
          <p:cNvPr id="6" name="Text 3"/>
          <p:cNvSpPr/>
          <p:nvPr/>
        </p:nvSpPr>
        <p:spPr>
          <a:xfrm>
            <a:off x="482138" y="2078182"/>
            <a:ext cx="498764" cy="498764"/>
          </a:xfrm>
          <a:prstGeom prst="rect">
            <a:avLst/>
          </a:prstGeom>
          <a:noFill/>
          <a:ln/>
        </p:spPr>
        <p:txBody>
          <a:bodyPr wrap="square" rtlCol="0" anchor="ctr"/>
          <a:lstStyle/>
          <a:p>
            <a:pPr marL="0" indent="0" algn="ctr">
              <a:buNone/>
            </a:pPr>
            <a:r>
              <a:rPr lang="en-US" sz="3000" b="1" dirty="0">
                <a:solidFill>
                  <a:srgbClr val="5796DF"/>
                </a:solidFill>
              </a:rPr>
              <a:t>1</a:t>
            </a:r>
            <a:endParaRPr lang="en-US" sz="3000" dirty="0"/>
          </a:p>
        </p:txBody>
      </p:sp>
      <p:sp>
        <p:nvSpPr>
          <p:cNvPr id="7" name="Text 4"/>
          <p:cNvSpPr/>
          <p:nvPr/>
        </p:nvSpPr>
        <p:spPr>
          <a:xfrm>
            <a:off x="1064029" y="3408218"/>
            <a:ext cx="9767455" cy="756459"/>
          </a:xfrm>
          <a:prstGeom prst="rect">
            <a:avLst/>
          </a:prstGeom>
          <a:noFill/>
          <a:ln/>
        </p:spPr>
        <p:txBody>
          <a:bodyPr wrap="square" rtlCol="0" anchor="t"/>
          <a:lstStyle/>
          <a:p>
            <a:pPr marL="0" indent="0" algn="l">
              <a:lnSpc>
                <a:spcPts val="2100"/>
              </a:lnSpc>
              <a:buNone/>
            </a:pPr>
            <a:r>
              <a:rPr lang="en-US" sz="1500" dirty="0">
                <a:solidFill>
                  <a:srgbClr val="000000"/>
                </a:solidFill>
              </a:rPr>
              <a:t>Чувствительные датчики при обнаружении дыма или резкого повышения температуры мгновенно активируют громкие звуковые сирены и световые табло для оповещения об эвакуации.</a:t>
            </a:r>
            <a:endParaRPr lang="en-US" sz="1500" dirty="0"/>
          </a:p>
        </p:txBody>
      </p:sp>
      <p:sp>
        <p:nvSpPr>
          <p:cNvPr id="8" name="Shape 5"/>
          <p:cNvSpPr/>
          <p:nvPr/>
        </p:nvSpPr>
        <p:spPr>
          <a:xfrm>
            <a:off x="523702" y="3449782"/>
            <a:ext cx="498764" cy="498764"/>
          </a:xfrm>
          <a:prstGeom prst="arc">
            <a:avLst>
              <a:gd name="adj1" fmla="val 0"/>
              <a:gd name="adj2" fmla="val 21600000"/>
            </a:avLst>
          </a:prstGeom>
          <a:solidFill>
            <a:srgbClr val="E3EBF2"/>
          </a:solidFill>
          <a:ln/>
        </p:spPr>
      </p:sp>
      <p:sp>
        <p:nvSpPr>
          <p:cNvPr id="9" name="Text 6"/>
          <p:cNvSpPr/>
          <p:nvPr/>
        </p:nvSpPr>
        <p:spPr>
          <a:xfrm>
            <a:off x="523702" y="3408218"/>
            <a:ext cx="498764" cy="498764"/>
          </a:xfrm>
          <a:prstGeom prst="rect">
            <a:avLst/>
          </a:prstGeom>
          <a:noFill/>
          <a:ln/>
        </p:spPr>
        <p:txBody>
          <a:bodyPr wrap="square" rtlCol="0" anchor="ctr"/>
          <a:lstStyle/>
          <a:p>
            <a:pPr marL="0" indent="0" algn="ctr">
              <a:buNone/>
            </a:pPr>
            <a:r>
              <a:rPr lang="en-US" sz="3000" b="1" dirty="0">
                <a:solidFill>
                  <a:srgbClr val="5796DF"/>
                </a:solidFill>
              </a:rPr>
              <a:t>2</a:t>
            </a:r>
            <a:endParaRPr lang="en-US" sz="3000" dirty="0"/>
          </a:p>
        </p:txBody>
      </p:sp>
      <p:sp>
        <p:nvSpPr>
          <p:cNvPr id="10" name="Text 7"/>
          <p:cNvSpPr/>
          <p:nvPr/>
        </p:nvSpPr>
        <p:spPr>
          <a:xfrm>
            <a:off x="1064030" y="4572000"/>
            <a:ext cx="9184152" cy="714895"/>
          </a:xfrm>
          <a:prstGeom prst="rect">
            <a:avLst/>
          </a:prstGeom>
          <a:noFill/>
          <a:ln/>
        </p:spPr>
        <p:txBody>
          <a:bodyPr wrap="square" rtlCol="0" anchor="t"/>
          <a:lstStyle/>
          <a:p>
            <a:pPr marL="0" indent="0" algn="l">
              <a:lnSpc>
                <a:spcPts val="2100"/>
              </a:lnSpc>
              <a:buNone/>
            </a:pPr>
            <a:r>
              <a:rPr lang="en-US" sz="1500" dirty="0">
                <a:solidFill>
                  <a:srgbClr val="000000"/>
                </a:solidFill>
              </a:rPr>
              <a:t>Во многих торговых центрах и отелях также установлены спринклерные системы, которые автоматически распыляют воду непосредственно над зоной возгорания.</a:t>
            </a:r>
            <a:endParaRPr lang="en-US" sz="1500" dirty="0"/>
          </a:p>
        </p:txBody>
      </p:sp>
      <p:sp>
        <p:nvSpPr>
          <p:cNvPr id="11" name="Shape 8"/>
          <p:cNvSpPr/>
          <p:nvPr/>
        </p:nvSpPr>
        <p:spPr>
          <a:xfrm>
            <a:off x="523702" y="4572000"/>
            <a:ext cx="498764" cy="498764"/>
          </a:xfrm>
          <a:prstGeom prst="arc">
            <a:avLst>
              <a:gd name="adj1" fmla="val 0"/>
              <a:gd name="adj2" fmla="val 21600000"/>
            </a:avLst>
          </a:prstGeom>
          <a:solidFill>
            <a:srgbClr val="E3EBF2"/>
          </a:solidFill>
          <a:ln/>
        </p:spPr>
      </p:sp>
      <p:sp>
        <p:nvSpPr>
          <p:cNvPr id="12" name="Text 9"/>
          <p:cNvSpPr/>
          <p:nvPr/>
        </p:nvSpPr>
        <p:spPr>
          <a:xfrm>
            <a:off x="523702" y="4530436"/>
            <a:ext cx="498764" cy="498764"/>
          </a:xfrm>
          <a:prstGeom prst="rect">
            <a:avLst/>
          </a:prstGeom>
          <a:noFill/>
          <a:ln/>
        </p:spPr>
        <p:txBody>
          <a:bodyPr wrap="square" rtlCol="0" anchor="ctr"/>
          <a:lstStyle/>
          <a:p>
            <a:pPr marL="0" indent="0" algn="ctr">
              <a:buNone/>
            </a:pPr>
            <a:r>
              <a:rPr lang="en-US" sz="3000" b="1" dirty="0">
                <a:solidFill>
                  <a:srgbClr val="5796DF"/>
                </a:solidFill>
              </a:rPr>
              <a:t>3</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31273" y="415636"/>
            <a:ext cx="3308465" cy="6026727"/>
          </a:xfrm>
          <a:prstGeom prst="rect">
            <a:avLst/>
          </a:prstGeom>
        </p:spPr>
      </p:pic>
      <p:sp>
        <p:nvSpPr>
          <p:cNvPr id="4" name="Text 0"/>
          <p:cNvSpPr/>
          <p:nvPr/>
        </p:nvSpPr>
        <p:spPr>
          <a:xfrm>
            <a:off x="4804756" y="600595"/>
            <a:ext cx="5985164" cy="565266"/>
          </a:xfrm>
          <a:prstGeom prst="rect">
            <a:avLst/>
          </a:prstGeom>
          <a:noFill/>
          <a:ln/>
        </p:spPr>
        <p:txBody>
          <a:bodyPr wrap="square" rtlCol="0" anchor="t"/>
          <a:lstStyle/>
          <a:p>
            <a:pPr marL="0" indent="0" algn="l">
              <a:lnSpc>
                <a:spcPts val="3100"/>
              </a:lnSpc>
              <a:buNone/>
            </a:pPr>
            <a:r>
              <a:rPr lang="en-US" sz="2200" b="1" dirty="0">
                <a:solidFill>
                  <a:srgbClr val="000000"/>
                </a:solidFill>
              </a:rPr>
              <a:t>Поведение в толпе</a:t>
            </a:r>
            <a:endParaRPr lang="en-US" sz="2200" dirty="0"/>
          </a:p>
        </p:txBody>
      </p:sp>
      <p:sp>
        <p:nvSpPr>
          <p:cNvPr id="5" name="Text 1"/>
          <p:cNvSpPr/>
          <p:nvPr/>
        </p:nvSpPr>
        <p:spPr>
          <a:xfrm>
            <a:off x="4804756" y="1596044"/>
            <a:ext cx="5818909" cy="980902"/>
          </a:xfrm>
          <a:prstGeom prst="rect">
            <a:avLst/>
          </a:prstGeom>
          <a:noFill/>
          <a:ln/>
        </p:spPr>
        <p:txBody>
          <a:bodyPr wrap="square" rtlCol="0" anchor="t"/>
          <a:lstStyle/>
          <a:p>
            <a:pPr marL="0" indent="0" algn="l">
              <a:lnSpc>
                <a:spcPts val="2100"/>
              </a:lnSpc>
              <a:buNone/>
            </a:pPr>
            <a:r>
              <a:rPr lang="en-US" sz="1500" dirty="0">
                <a:solidFill>
                  <a:srgbClr val="000000"/>
                </a:solidFill>
              </a:rPr>
              <a:t>Во время массовой эвакуации главную опасность для человека представляет неконтролируемая паника, которая порождает давку.</a:t>
            </a:r>
            <a:endParaRPr lang="en-US" sz="1500" dirty="0"/>
          </a:p>
        </p:txBody>
      </p:sp>
      <p:sp>
        <p:nvSpPr>
          <p:cNvPr id="6" name="Text 2"/>
          <p:cNvSpPr/>
          <p:nvPr/>
        </p:nvSpPr>
        <p:spPr>
          <a:xfrm>
            <a:off x="4804757" y="2838091"/>
            <a:ext cx="5253644" cy="1201895"/>
          </a:xfrm>
          <a:prstGeom prst="rect">
            <a:avLst/>
          </a:prstGeom>
          <a:noFill/>
          <a:ln/>
        </p:spPr>
        <p:txBody>
          <a:bodyPr wrap="square" rtlCol="0" anchor="t"/>
          <a:lstStyle/>
          <a:p>
            <a:pPr marL="0" indent="0" algn="l">
              <a:lnSpc>
                <a:spcPts val="2100"/>
              </a:lnSpc>
              <a:buNone/>
            </a:pPr>
            <a:r>
              <a:rPr lang="en-US" sz="1500" dirty="0">
                <a:solidFill>
                  <a:srgbClr val="000000"/>
                </a:solidFill>
              </a:rPr>
              <a:t>Если вы оказались в плотном потоке людей, двигайтесь со скоростью толпы, согнув руки в локтях и прижав их к груди, чтобы защитить рёбра от сдавливания.</a:t>
            </a:r>
            <a:endParaRPr lang="en-US" sz="1500" dirty="0"/>
          </a:p>
        </p:txBody>
      </p:sp>
      <p:sp>
        <p:nvSpPr>
          <p:cNvPr id="7" name="Text 3"/>
          <p:cNvSpPr/>
          <p:nvPr/>
        </p:nvSpPr>
        <p:spPr>
          <a:xfrm>
            <a:off x="4804756" y="4422371"/>
            <a:ext cx="5486557" cy="980902"/>
          </a:xfrm>
          <a:prstGeom prst="rect">
            <a:avLst/>
          </a:prstGeom>
          <a:noFill/>
          <a:ln/>
        </p:spPr>
        <p:txBody>
          <a:bodyPr wrap="square" rtlCol="0" anchor="t"/>
          <a:lstStyle/>
          <a:p>
            <a:pPr marL="0" indent="0" algn="l">
              <a:lnSpc>
                <a:spcPts val="2100"/>
              </a:lnSpc>
              <a:buNone/>
            </a:pPr>
            <a:r>
              <a:rPr lang="en-US" sz="1500" dirty="0">
                <a:solidFill>
                  <a:srgbClr val="000000"/>
                </a:solidFill>
              </a:rPr>
              <a:t>Если вы упали, немедленно сгруппируйтесь, закройте голову руками и попытайтесь как можно скорее встать на ноги, опираясь на одно колено.</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64029" y="650471"/>
            <a:ext cx="10141528" cy="565265"/>
          </a:xfrm>
          <a:prstGeom prst="rect">
            <a:avLst/>
          </a:prstGeom>
          <a:noFill/>
          <a:ln/>
        </p:spPr>
        <p:txBody>
          <a:bodyPr wrap="square" rtlCol="0" anchor="t"/>
          <a:lstStyle/>
          <a:p>
            <a:pPr marL="0" indent="0" algn="l">
              <a:lnSpc>
                <a:spcPts val="3100"/>
              </a:lnSpc>
              <a:buNone/>
            </a:pPr>
            <a:r>
              <a:rPr lang="en-US" sz="2200" b="1" dirty="0">
                <a:solidFill>
                  <a:srgbClr val="000000"/>
                </a:solidFill>
              </a:rPr>
              <a:t>Ответственность персонала</a:t>
            </a:r>
            <a:endParaRPr lang="en-US" sz="2200" dirty="0"/>
          </a:p>
        </p:txBody>
      </p:sp>
      <p:sp>
        <p:nvSpPr>
          <p:cNvPr id="4" name="Text 1"/>
          <p:cNvSpPr/>
          <p:nvPr/>
        </p:nvSpPr>
        <p:spPr>
          <a:xfrm>
            <a:off x="1138844" y="2078182"/>
            <a:ext cx="2924198" cy="1778924"/>
          </a:xfrm>
          <a:prstGeom prst="rect">
            <a:avLst/>
          </a:prstGeom>
          <a:noFill/>
          <a:ln/>
        </p:spPr>
        <p:txBody>
          <a:bodyPr wrap="square" rtlCol="0" anchor="t"/>
          <a:lstStyle/>
          <a:p>
            <a:pPr marL="0" indent="0" algn="l">
              <a:lnSpc>
                <a:spcPts val="2100"/>
              </a:lnSpc>
              <a:buNone/>
            </a:pPr>
            <a:r>
              <a:rPr lang="en-US" sz="1500" dirty="0">
                <a:solidFill>
                  <a:srgbClr val="000000"/>
                </a:solidFill>
              </a:rPr>
              <a:t>Сотрудники любого общественного заведения в обязательном порядке проходят регулярный инструктаж и обучение действиям при пожаре.</a:t>
            </a:r>
            <a:endParaRPr lang="en-US" sz="1500" dirty="0"/>
          </a:p>
        </p:txBody>
      </p:sp>
      <p:sp>
        <p:nvSpPr>
          <p:cNvPr id="5" name="Shape 2"/>
          <p:cNvSpPr/>
          <p:nvPr/>
        </p:nvSpPr>
        <p:spPr>
          <a:xfrm>
            <a:off x="1138844" y="1537855"/>
            <a:ext cx="498764" cy="498764"/>
          </a:xfrm>
          <a:prstGeom prst="arc">
            <a:avLst>
              <a:gd name="adj1" fmla="val 0"/>
              <a:gd name="adj2" fmla="val 21600000"/>
            </a:avLst>
          </a:prstGeom>
          <a:solidFill>
            <a:srgbClr val="E3EBF2"/>
          </a:solidFill>
          <a:ln/>
        </p:spPr>
      </p:sp>
      <p:sp>
        <p:nvSpPr>
          <p:cNvPr id="6" name="Text 3"/>
          <p:cNvSpPr/>
          <p:nvPr/>
        </p:nvSpPr>
        <p:spPr>
          <a:xfrm>
            <a:off x="1138844" y="1521229"/>
            <a:ext cx="498764" cy="498764"/>
          </a:xfrm>
          <a:prstGeom prst="rect">
            <a:avLst/>
          </a:prstGeom>
          <a:noFill/>
          <a:ln/>
        </p:spPr>
        <p:txBody>
          <a:bodyPr wrap="square" rtlCol="0" anchor="ctr"/>
          <a:lstStyle/>
          <a:p>
            <a:pPr marL="0" indent="0" algn="ctr">
              <a:buNone/>
            </a:pPr>
            <a:r>
              <a:rPr lang="en-US" sz="3000" b="1" dirty="0">
                <a:solidFill>
                  <a:srgbClr val="5796DF"/>
                </a:solidFill>
              </a:rPr>
              <a:t>1</a:t>
            </a:r>
            <a:endParaRPr lang="en-US" sz="3000" dirty="0"/>
          </a:p>
        </p:txBody>
      </p:sp>
      <p:sp>
        <p:nvSpPr>
          <p:cNvPr id="7" name="Text 4"/>
          <p:cNvSpPr/>
          <p:nvPr/>
        </p:nvSpPr>
        <p:spPr>
          <a:xfrm>
            <a:off x="4389120" y="2078182"/>
            <a:ext cx="3657600" cy="2044931"/>
          </a:xfrm>
          <a:prstGeom prst="rect">
            <a:avLst/>
          </a:prstGeom>
          <a:noFill/>
          <a:ln/>
        </p:spPr>
        <p:txBody>
          <a:bodyPr wrap="square" rtlCol="0" anchor="t"/>
          <a:lstStyle/>
          <a:p>
            <a:pPr marL="0" indent="0" algn="l">
              <a:lnSpc>
                <a:spcPts val="2100"/>
              </a:lnSpc>
              <a:buNone/>
            </a:pPr>
            <a:r>
              <a:rPr lang="en-US" sz="1500" dirty="0">
                <a:solidFill>
                  <a:srgbClr val="000000"/>
                </a:solidFill>
              </a:rPr>
              <a:t>В случае возникновения чрезвычайной ситуации именно они обязаны немедленно вызвать пожарную охрану, помочь посетителям сориентироваться и организовать безопасную эвакуацию. 
</a:t>
            </a:r>
            <a:endParaRPr lang="en-US" sz="1500" dirty="0"/>
          </a:p>
        </p:txBody>
      </p:sp>
      <p:sp>
        <p:nvSpPr>
          <p:cNvPr id="8" name="Shape 5"/>
          <p:cNvSpPr/>
          <p:nvPr/>
        </p:nvSpPr>
        <p:spPr>
          <a:xfrm>
            <a:off x="4389120" y="1537855"/>
            <a:ext cx="498764" cy="498764"/>
          </a:xfrm>
          <a:prstGeom prst="arc">
            <a:avLst>
              <a:gd name="adj1" fmla="val 0"/>
              <a:gd name="adj2" fmla="val 21600000"/>
            </a:avLst>
          </a:prstGeom>
          <a:solidFill>
            <a:srgbClr val="E3EBF2"/>
          </a:solidFill>
          <a:ln/>
        </p:spPr>
      </p:sp>
      <p:sp>
        <p:nvSpPr>
          <p:cNvPr id="9" name="Text 6"/>
          <p:cNvSpPr/>
          <p:nvPr/>
        </p:nvSpPr>
        <p:spPr>
          <a:xfrm>
            <a:off x="4389120" y="1521229"/>
            <a:ext cx="498764" cy="498764"/>
          </a:xfrm>
          <a:prstGeom prst="rect">
            <a:avLst/>
          </a:prstGeom>
          <a:noFill/>
          <a:ln/>
        </p:spPr>
        <p:txBody>
          <a:bodyPr wrap="square" rtlCol="0" anchor="ctr"/>
          <a:lstStyle/>
          <a:p>
            <a:pPr marL="0" indent="0" algn="ctr">
              <a:buNone/>
            </a:pPr>
            <a:r>
              <a:rPr lang="en-US" sz="3000" b="1" dirty="0">
                <a:solidFill>
                  <a:srgbClr val="5796DF"/>
                </a:solidFill>
              </a:rPr>
              <a:t>2</a:t>
            </a:r>
            <a:endParaRPr lang="en-US" sz="3000" dirty="0"/>
          </a:p>
        </p:txBody>
      </p:sp>
      <p:sp>
        <p:nvSpPr>
          <p:cNvPr id="10" name="Text 7"/>
          <p:cNvSpPr/>
          <p:nvPr/>
        </p:nvSpPr>
        <p:spPr>
          <a:xfrm>
            <a:off x="8212347" y="2078182"/>
            <a:ext cx="3425471" cy="1512916"/>
          </a:xfrm>
          <a:prstGeom prst="rect">
            <a:avLst/>
          </a:prstGeom>
          <a:noFill/>
          <a:ln/>
        </p:spPr>
        <p:txBody>
          <a:bodyPr wrap="square" rtlCol="0" anchor="t"/>
          <a:lstStyle/>
          <a:p>
            <a:pPr marL="0" indent="0" algn="l">
              <a:lnSpc>
                <a:spcPts val="2100"/>
              </a:lnSpc>
              <a:buNone/>
            </a:pPr>
            <a:r>
              <a:rPr lang="en-US" sz="1500" dirty="0">
                <a:solidFill>
                  <a:srgbClr val="000000"/>
                </a:solidFill>
              </a:rPr>
              <a:t>Поэтому всегда чётко и без промедления выполняйте указания персонала — они действуют по заранее отработанной инструкции. 
</a:t>
            </a:r>
            <a:endParaRPr lang="en-US" sz="1500" dirty="0"/>
          </a:p>
        </p:txBody>
      </p:sp>
      <p:sp>
        <p:nvSpPr>
          <p:cNvPr id="11" name="Shape 8"/>
          <p:cNvSpPr/>
          <p:nvPr/>
        </p:nvSpPr>
        <p:spPr>
          <a:xfrm>
            <a:off x="8312727" y="1537855"/>
            <a:ext cx="498764" cy="498764"/>
          </a:xfrm>
          <a:prstGeom prst="arc">
            <a:avLst>
              <a:gd name="adj1" fmla="val 0"/>
              <a:gd name="adj2" fmla="val 21600000"/>
            </a:avLst>
          </a:prstGeom>
          <a:solidFill>
            <a:srgbClr val="E3EBF2"/>
          </a:solidFill>
          <a:ln/>
        </p:spPr>
      </p:sp>
      <p:sp>
        <p:nvSpPr>
          <p:cNvPr id="12" name="Text 9"/>
          <p:cNvSpPr/>
          <p:nvPr/>
        </p:nvSpPr>
        <p:spPr>
          <a:xfrm>
            <a:off x="8312727" y="1521229"/>
            <a:ext cx="498764" cy="498764"/>
          </a:xfrm>
          <a:prstGeom prst="rect">
            <a:avLst/>
          </a:prstGeom>
          <a:noFill/>
          <a:ln/>
        </p:spPr>
        <p:txBody>
          <a:bodyPr wrap="square" rtlCol="0" anchor="ctr"/>
          <a:lstStyle/>
          <a:p>
            <a:pPr marL="0" indent="0" algn="ctr">
              <a:buNone/>
            </a:pPr>
            <a:r>
              <a:rPr lang="en-US" sz="3000" b="1" dirty="0">
                <a:solidFill>
                  <a:srgbClr val="5796DF"/>
                </a:solidFill>
              </a:rPr>
              <a:t>3</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46981" y="525780"/>
            <a:ext cx="4353361" cy="5629213"/>
          </a:xfrm>
          <a:prstGeom prst="rect">
            <a:avLst/>
          </a:prstGeom>
        </p:spPr>
      </p:pic>
      <p:sp>
        <p:nvSpPr>
          <p:cNvPr id="4" name="Text 0"/>
          <p:cNvSpPr/>
          <p:nvPr/>
        </p:nvSpPr>
        <p:spPr>
          <a:xfrm>
            <a:off x="5636029" y="525780"/>
            <a:ext cx="5985164" cy="565266"/>
          </a:xfrm>
          <a:prstGeom prst="rect">
            <a:avLst/>
          </a:prstGeom>
          <a:noFill/>
          <a:ln/>
        </p:spPr>
        <p:txBody>
          <a:bodyPr wrap="square" rtlCol="0" anchor="t"/>
          <a:lstStyle/>
          <a:p>
            <a:pPr marL="0" indent="0" algn="l">
              <a:lnSpc>
                <a:spcPts val="3100"/>
              </a:lnSpc>
              <a:buNone/>
            </a:pPr>
            <a:r>
              <a:rPr lang="en-US" sz="2200" b="1" dirty="0">
                <a:solidFill>
                  <a:srgbClr val="000000"/>
                </a:solidFill>
              </a:rPr>
              <a:t>Заключение</a:t>
            </a:r>
            <a:endParaRPr lang="en-US" sz="2200" dirty="0"/>
          </a:p>
        </p:txBody>
      </p:sp>
      <p:sp>
        <p:nvSpPr>
          <p:cNvPr id="5" name="Text 1"/>
          <p:cNvSpPr/>
          <p:nvPr/>
        </p:nvSpPr>
        <p:spPr>
          <a:xfrm>
            <a:off x="5636030" y="1438102"/>
            <a:ext cx="4353360" cy="3108960"/>
          </a:xfrm>
          <a:prstGeom prst="rect">
            <a:avLst/>
          </a:prstGeom>
          <a:noFill/>
          <a:ln/>
        </p:spPr>
        <p:txBody>
          <a:bodyPr wrap="square" rtlCol="0" anchor="t"/>
          <a:lstStyle/>
          <a:p>
            <a:pPr marL="0" indent="0" algn="l">
              <a:lnSpc>
                <a:spcPts val="2100"/>
              </a:lnSpc>
              <a:buNone/>
            </a:pPr>
            <a:r>
              <a:rPr lang="en-US" sz="1500" dirty="0">
                <a:solidFill>
                  <a:srgbClr val="000000"/>
                </a:solidFill>
              </a:rPr>
              <a:t>Пожарная безопасность в общественном месте — это сложная система, где исправность автоматики и подготовленность персонала должны сочетаться с личной ответственностью каждого посетителя.
Способность сохранять хладнокровие, быстро оценивать обстановку и чётко выполнять правильный порядок действий при эвакуации является ключевым жизненным навыком, который в критический момент позволяет избежать паники и спасти десятки жизней. 
</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1142</Words>
  <Application>Microsoft Office PowerPoint</Application>
  <PresentationFormat>Широкоэкранный</PresentationFormat>
  <Paragraphs>74</Paragraphs>
  <Slides>15</Slides>
  <Notes>15</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15</vt:i4>
      </vt:variant>
    </vt:vector>
  </HeadingPairs>
  <TitlesOfParts>
    <vt:vector size="17" baseType="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Anna Izguzhina</cp:lastModifiedBy>
  <cp:revision>2</cp:revision>
  <dcterms:created xsi:type="dcterms:W3CDTF">2026-09-20T10:12:29Z</dcterms:created>
  <dcterms:modified xsi:type="dcterms:W3CDTF">2026-09-20T10:15:38Z</dcterms:modified>
</cp:coreProperties>
</file>