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211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837218" y="498764"/>
            <a:ext cx="4804756" cy="4804756"/>
          </a:xfrm>
          <a:prstGeom prst="rect">
            <a:avLst/>
          </a:prstGeom>
        </p:spPr>
      </p:pic>
      <p:sp>
        <p:nvSpPr>
          <p:cNvPr id="4" name="Text 0"/>
          <p:cNvSpPr/>
          <p:nvPr/>
        </p:nvSpPr>
        <p:spPr>
          <a:xfrm>
            <a:off x="648393" y="5170516"/>
            <a:ext cx="7481455" cy="448887"/>
          </a:xfrm>
          <a:prstGeom prst="rect">
            <a:avLst/>
          </a:prstGeom>
          <a:noFill/>
          <a:ln/>
        </p:spPr>
        <p:txBody>
          <a:bodyPr wrap="square" rtlCol="0" anchor="t"/>
          <a:lstStyle/>
          <a:p>
            <a:pPr marL="0" indent="0" algn="l">
              <a:lnSpc>
                <a:spcPts val="2100"/>
              </a:lnSpc>
              <a:buNone/>
            </a:pPr>
            <a:endParaRPr lang="en-US" sz="1500" dirty="0"/>
          </a:p>
        </p:txBody>
      </p:sp>
      <p:sp>
        <p:nvSpPr>
          <p:cNvPr id="5" name="Text 1"/>
          <p:cNvSpPr/>
          <p:nvPr/>
        </p:nvSpPr>
        <p:spPr>
          <a:xfrm>
            <a:off x="871267" y="767751"/>
            <a:ext cx="4364967" cy="923026"/>
          </a:xfrm>
          <a:prstGeom prst="rect">
            <a:avLst/>
          </a:prstGeom>
          <a:noFill/>
          <a:ln/>
        </p:spPr>
        <p:txBody>
          <a:bodyPr wrap="square" rtlCol="0" anchor="t"/>
          <a:lstStyle/>
          <a:p>
            <a:pPr marL="0" indent="0" algn="l">
              <a:lnSpc>
                <a:spcPts val="3100"/>
              </a:lnSpc>
              <a:buNone/>
            </a:pPr>
            <a:r>
              <a:rPr lang="ru-RU" sz="2400" b="1" dirty="0"/>
              <a:t>Правила безопасности на дороге для пешеходов</a:t>
            </a:r>
            <a:endParaRPr lang="en-US" sz="2200" b="1" dirty="0"/>
          </a:p>
        </p:txBody>
      </p:sp>
      <p:sp>
        <p:nvSpPr>
          <p:cNvPr id="6" name="Text 2"/>
          <p:cNvSpPr/>
          <p:nvPr/>
        </p:nvSpPr>
        <p:spPr>
          <a:xfrm>
            <a:off x="871267" y="2208363"/>
            <a:ext cx="4839577" cy="2838090"/>
          </a:xfrm>
          <a:prstGeom prst="rect">
            <a:avLst/>
          </a:prstGeom>
          <a:noFill/>
          <a:ln/>
        </p:spPr>
        <p:txBody>
          <a:bodyPr wrap="square" rtlCol="0" anchor="t"/>
          <a:lstStyle/>
          <a:p>
            <a:pPr marL="0" indent="0" algn="l">
              <a:lnSpc>
                <a:spcPts val="2100"/>
              </a:lnSpc>
              <a:buNone/>
            </a:pPr>
            <a:r>
              <a:rPr lang="en-US" sz="1500" dirty="0">
                <a:solidFill>
                  <a:srgbClr val="000000"/>
                </a:solidFill>
              </a:rPr>
              <a:t>Ежедневно мы выходим на улицу и становимся полноправными участниками дорожного движения, от которых зависит порядок на проезжей части.
Знание базовых правил безопасности помогает уверенно ориентироваться в городе и вовремя замечать реальные угрозы со стороны проезжающих машин. 
</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09291" y="698741"/>
            <a:ext cx="9780630" cy="724812"/>
          </a:xfrm>
          <a:prstGeom prst="rect">
            <a:avLst/>
          </a:prstGeom>
          <a:noFill/>
          <a:ln/>
        </p:spPr>
        <p:txBody>
          <a:bodyPr wrap="square" rtlCol="0" anchor="t"/>
          <a:lstStyle/>
          <a:p>
            <a:pPr marL="0" indent="0" algn="l">
              <a:lnSpc>
                <a:spcPts val="3100"/>
              </a:lnSpc>
              <a:buNone/>
            </a:pPr>
            <a:r>
              <a:rPr lang="en-US" sz="2200" b="1" dirty="0">
                <a:solidFill>
                  <a:srgbClr val="000000"/>
                </a:solidFill>
              </a:rPr>
              <a:t>Кто такой пешеход</a:t>
            </a:r>
            <a:endParaRPr lang="en-US" sz="2200" dirty="0"/>
          </a:p>
        </p:txBody>
      </p:sp>
      <p:sp>
        <p:nvSpPr>
          <p:cNvPr id="4" name="Text 1"/>
          <p:cNvSpPr/>
          <p:nvPr/>
        </p:nvSpPr>
        <p:spPr>
          <a:xfrm>
            <a:off x="1009291" y="2078182"/>
            <a:ext cx="3165894" cy="1512916"/>
          </a:xfrm>
          <a:prstGeom prst="rect">
            <a:avLst/>
          </a:prstGeom>
          <a:noFill/>
          <a:ln/>
        </p:spPr>
        <p:txBody>
          <a:bodyPr wrap="square" rtlCol="0" anchor="t"/>
          <a:lstStyle/>
          <a:p>
            <a:pPr marL="0" indent="0" algn="l">
              <a:lnSpc>
                <a:spcPts val="2100"/>
              </a:lnSpc>
              <a:buNone/>
            </a:pPr>
            <a:r>
              <a:rPr lang="en-US" sz="1500" dirty="0">
                <a:solidFill>
                  <a:srgbClr val="000000"/>
                </a:solidFill>
              </a:rPr>
              <a:t>Закон считает пешеходом любого человека, который находится на дороге вне транспортного средства и не выполняет на ней работу.</a:t>
            </a:r>
            <a:endParaRPr lang="en-US" sz="1500" dirty="0"/>
          </a:p>
        </p:txBody>
      </p:sp>
      <p:sp>
        <p:nvSpPr>
          <p:cNvPr id="5" name="Text 2"/>
          <p:cNvSpPr/>
          <p:nvPr/>
        </p:nvSpPr>
        <p:spPr>
          <a:xfrm>
            <a:off x="4389120" y="2078182"/>
            <a:ext cx="3325091" cy="1512916"/>
          </a:xfrm>
          <a:prstGeom prst="rect">
            <a:avLst/>
          </a:prstGeom>
          <a:noFill/>
          <a:ln/>
        </p:spPr>
        <p:txBody>
          <a:bodyPr wrap="square" rtlCol="0" anchor="t"/>
          <a:lstStyle/>
          <a:p>
            <a:pPr marL="0" indent="0" algn="l">
              <a:lnSpc>
                <a:spcPts val="2100"/>
              </a:lnSpc>
              <a:buNone/>
            </a:pPr>
            <a:r>
              <a:rPr lang="en-US" sz="1500" dirty="0">
                <a:solidFill>
                  <a:srgbClr val="000000"/>
                </a:solidFill>
              </a:rPr>
              <a:t>К этой категории также относятся люди на роликовых коньках, обычных самокатах, инвалидных колясках и те, кто ведёт рядом с собой велосипед.</a:t>
            </a:r>
            <a:endParaRPr lang="en-US" sz="1500" dirty="0"/>
          </a:p>
        </p:txBody>
      </p:sp>
      <p:sp>
        <p:nvSpPr>
          <p:cNvPr id="6" name="Text 3"/>
          <p:cNvSpPr/>
          <p:nvPr/>
        </p:nvSpPr>
        <p:spPr>
          <a:xfrm>
            <a:off x="8108830" y="2078182"/>
            <a:ext cx="3510951" cy="1512916"/>
          </a:xfrm>
          <a:prstGeom prst="rect">
            <a:avLst/>
          </a:prstGeom>
          <a:noFill/>
          <a:ln/>
        </p:spPr>
        <p:txBody>
          <a:bodyPr wrap="square" rtlCol="0" anchor="t"/>
          <a:lstStyle/>
          <a:p>
            <a:pPr marL="0" indent="0" algn="l">
              <a:lnSpc>
                <a:spcPts val="2100"/>
              </a:lnSpc>
              <a:buNone/>
            </a:pPr>
            <a:r>
              <a:rPr lang="en-US" sz="1500" dirty="0">
                <a:solidFill>
                  <a:srgbClr val="000000"/>
                </a:solidFill>
              </a:rPr>
              <a:t>Выходя из автобуса или личного автомобиля, вы сразу меняете статус пассажира на пешехода и </a:t>
            </a:r>
            <a:r>
              <a:rPr lang="en-US" sz="1500" dirty="0" err="1">
                <a:solidFill>
                  <a:srgbClr val="000000"/>
                </a:solidFill>
              </a:rPr>
              <a:t>обязаны</a:t>
            </a:r>
            <a:r>
              <a:rPr lang="en-US" sz="1500" dirty="0">
                <a:solidFill>
                  <a:srgbClr val="000000"/>
                </a:solidFill>
              </a:rPr>
              <a:t> </a:t>
            </a:r>
            <a:r>
              <a:rPr lang="ru-RU" sz="1500" dirty="0">
                <a:solidFill>
                  <a:srgbClr val="000000"/>
                </a:solidFill>
              </a:rPr>
              <a:t>соблюдать</a:t>
            </a:r>
            <a:r>
              <a:rPr lang="en-US" sz="1500" dirty="0">
                <a:solidFill>
                  <a:srgbClr val="000000"/>
                </a:solidFill>
              </a:rPr>
              <a:t> </a:t>
            </a:r>
            <a:r>
              <a:rPr lang="en-US" sz="1500" dirty="0" err="1">
                <a:solidFill>
                  <a:srgbClr val="000000"/>
                </a:solidFill>
              </a:rPr>
              <a:t>совершенно</a:t>
            </a:r>
            <a:r>
              <a:rPr lang="en-US" sz="1500" dirty="0">
                <a:solidFill>
                  <a:srgbClr val="000000"/>
                </a:solidFill>
              </a:rPr>
              <a:t> </a:t>
            </a:r>
            <a:r>
              <a:rPr lang="en-US" sz="1500" dirty="0" err="1">
                <a:solidFill>
                  <a:srgbClr val="000000"/>
                </a:solidFill>
              </a:rPr>
              <a:t>други</a:t>
            </a:r>
            <a:r>
              <a:rPr lang="ru-RU" sz="1500" dirty="0">
                <a:solidFill>
                  <a:srgbClr val="000000"/>
                </a:solidFill>
              </a:rPr>
              <a:t>е</a:t>
            </a:r>
            <a:r>
              <a:rPr lang="en-US" sz="1500" dirty="0">
                <a:solidFill>
                  <a:srgbClr val="000000"/>
                </a:solidFill>
              </a:rPr>
              <a:t> </a:t>
            </a:r>
            <a:r>
              <a:rPr lang="en-US" sz="1500" dirty="0" err="1">
                <a:solidFill>
                  <a:srgbClr val="000000"/>
                </a:solidFill>
              </a:rPr>
              <a:t>правила</a:t>
            </a:r>
            <a:r>
              <a:rPr lang="en-US" sz="1500" dirty="0">
                <a:solidFill>
                  <a:srgbClr val="000000"/>
                </a:solidFill>
              </a:rPr>
              <a:t>.</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98764" y="415636"/>
            <a:ext cx="3308465" cy="6051665"/>
          </a:xfrm>
          <a:prstGeom prst="rect">
            <a:avLst/>
          </a:prstGeom>
        </p:spPr>
      </p:pic>
      <p:sp>
        <p:nvSpPr>
          <p:cNvPr id="4" name="Text 0"/>
          <p:cNvSpPr/>
          <p:nvPr/>
        </p:nvSpPr>
        <p:spPr>
          <a:xfrm>
            <a:off x="4513811" y="5818909"/>
            <a:ext cx="7481455" cy="448887"/>
          </a:xfrm>
          <a:prstGeom prst="rect">
            <a:avLst/>
          </a:prstGeom>
          <a:noFill/>
          <a:ln/>
        </p:spPr>
        <p:txBody>
          <a:bodyPr wrap="square" rtlCol="0" anchor="t"/>
          <a:lstStyle/>
          <a:p>
            <a:pPr marL="0" indent="0" algn="l">
              <a:lnSpc>
                <a:spcPts val="2100"/>
              </a:lnSpc>
              <a:buNone/>
            </a:pPr>
            <a:endParaRPr lang="en-US" sz="1500" dirty="0"/>
          </a:p>
        </p:txBody>
      </p:sp>
      <p:sp>
        <p:nvSpPr>
          <p:cNvPr id="5" name="Text 1"/>
          <p:cNvSpPr/>
          <p:nvPr/>
        </p:nvSpPr>
        <p:spPr>
          <a:xfrm>
            <a:off x="4513811" y="675409"/>
            <a:ext cx="5985164" cy="565263"/>
          </a:xfrm>
          <a:prstGeom prst="rect">
            <a:avLst/>
          </a:prstGeom>
          <a:noFill/>
          <a:ln/>
        </p:spPr>
        <p:txBody>
          <a:bodyPr wrap="square" rtlCol="0" anchor="t"/>
          <a:lstStyle/>
          <a:p>
            <a:pPr marL="0" indent="0" algn="l">
              <a:lnSpc>
                <a:spcPts val="3100"/>
              </a:lnSpc>
              <a:buNone/>
            </a:pPr>
            <a:r>
              <a:rPr lang="en-US" sz="2200" b="1" dirty="0">
                <a:solidFill>
                  <a:srgbClr val="000000"/>
                </a:solidFill>
              </a:rPr>
              <a:t>Главная ошибка на дороге</a:t>
            </a:r>
            <a:endParaRPr lang="en-US" sz="2200" dirty="0"/>
          </a:p>
        </p:txBody>
      </p:sp>
      <p:sp>
        <p:nvSpPr>
          <p:cNvPr id="6" name="Text 2"/>
          <p:cNvSpPr/>
          <p:nvPr/>
        </p:nvSpPr>
        <p:spPr>
          <a:xfrm>
            <a:off x="4513811" y="1571105"/>
            <a:ext cx="5818909" cy="2310938"/>
          </a:xfrm>
          <a:prstGeom prst="rect">
            <a:avLst/>
          </a:prstGeom>
          <a:noFill/>
          <a:ln/>
        </p:spPr>
        <p:txBody>
          <a:bodyPr wrap="square" rtlCol="0" anchor="t"/>
          <a:lstStyle/>
          <a:p>
            <a:pPr marL="0" indent="0" algn="l">
              <a:lnSpc>
                <a:spcPts val="2100"/>
              </a:lnSpc>
              <a:buNone/>
            </a:pPr>
            <a:r>
              <a:rPr lang="en-US" sz="1500" dirty="0" err="1">
                <a:solidFill>
                  <a:srgbClr val="000000"/>
                </a:solidFill>
              </a:rPr>
              <a:t>Многие</a:t>
            </a:r>
            <a:r>
              <a:rPr lang="en-US" sz="1500" dirty="0">
                <a:solidFill>
                  <a:srgbClr val="000000"/>
                </a:solidFill>
              </a:rPr>
              <a:t> </a:t>
            </a:r>
            <a:r>
              <a:rPr lang="ru-RU" sz="1500" dirty="0">
                <a:solidFill>
                  <a:srgbClr val="000000"/>
                </a:solidFill>
              </a:rPr>
              <a:t>люди</a:t>
            </a:r>
            <a:r>
              <a:rPr lang="en-US" sz="1500" dirty="0">
                <a:solidFill>
                  <a:srgbClr val="000000"/>
                </a:solidFill>
              </a:rPr>
              <a:t> свято верят, что полосатая зебра или зелёный сигнал светофора гарантируют им стопроцентную защиту.
На самом деле тяжёлая машина весом больше тонны физически не способна остановиться за одну секунду, даже если водитель ударит по тормозам изо всех сил. 
</a:t>
            </a:r>
            <a:endParaRPr lang="en-US" sz="1500" dirty="0"/>
          </a:p>
        </p:txBody>
      </p:sp>
      <p:sp>
        <p:nvSpPr>
          <p:cNvPr id="7" name="Text 3"/>
          <p:cNvSpPr/>
          <p:nvPr/>
        </p:nvSpPr>
        <p:spPr>
          <a:xfrm>
            <a:off x="4513811" y="4322618"/>
            <a:ext cx="5910349" cy="980902"/>
          </a:xfrm>
          <a:prstGeom prst="rect">
            <a:avLst/>
          </a:prstGeom>
          <a:noFill/>
          <a:ln/>
        </p:spPr>
        <p:txBody>
          <a:bodyPr wrap="square" rtlCol="0" anchor="t"/>
          <a:lstStyle/>
          <a:p>
            <a:pPr marL="0" indent="0" algn="l">
              <a:lnSpc>
                <a:spcPts val="2100"/>
              </a:lnSpc>
              <a:buNone/>
            </a:pPr>
            <a:r>
              <a:rPr lang="en-US" sz="1500" dirty="0">
                <a:solidFill>
                  <a:srgbClr val="000000"/>
                </a:solidFill>
              </a:rPr>
              <a:t>Безопасный переход начинается только тогда, когда вы лично установили зрительный контакт с водителем и убедились, что автомобиль полностью остановился.</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78303" y="1082733"/>
            <a:ext cx="9703176" cy="565263"/>
          </a:xfrm>
          <a:prstGeom prst="rect">
            <a:avLst/>
          </a:prstGeom>
          <a:noFill/>
          <a:ln/>
        </p:spPr>
        <p:txBody>
          <a:bodyPr wrap="square" rtlCol="0" anchor="t"/>
          <a:lstStyle/>
          <a:p>
            <a:pPr marL="0" indent="0" algn="l">
              <a:lnSpc>
                <a:spcPts val="3100"/>
              </a:lnSpc>
              <a:buNone/>
            </a:pPr>
            <a:r>
              <a:rPr lang="en-US" sz="2200" b="1" dirty="0">
                <a:solidFill>
                  <a:srgbClr val="000000"/>
                </a:solidFill>
              </a:rPr>
              <a:t>Капюшоны и наушники</a:t>
            </a:r>
            <a:endParaRPr lang="en-US" sz="2200" dirty="0"/>
          </a:p>
        </p:txBody>
      </p:sp>
      <p:sp>
        <p:nvSpPr>
          <p:cNvPr id="4" name="Text 1"/>
          <p:cNvSpPr/>
          <p:nvPr/>
        </p:nvSpPr>
        <p:spPr>
          <a:xfrm>
            <a:off x="1078302" y="2078182"/>
            <a:ext cx="3079630" cy="1512916"/>
          </a:xfrm>
          <a:prstGeom prst="rect">
            <a:avLst/>
          </a:prstGeom>
          <a:noFill/>
          <a:ln/>
        </p:spPr>
        <p:txBody>
          <a:bodyPr wrap="square" rtlCol="0" anchor="t"/>
          <a:lstStyle/>
          <a:p>
            <a:pPr marL="0" indent="0" algn="l">
              <a:lnSpc>
                <a:spcPts val="2100"/>
              </a:lnSpc>
              <a:buNone/>
            </a:pPr>
            <a:r>
              <a:rPr lang="en-US" sz="1500" dirty="0">
                <a:solidFill>
                  <a:srgbClr val="000000"/>
                </a:solidFill>
              </a:rPr>
              <a:t>Плотный капюшон зимней куртки сильно обрезает боковое зрение, мешая заметить приближающийся из-за поворота транспорт.</a:t>
            </a:r>
            <a:endParaRPr lang="en-US" sz="1500" dirty="0"/>
          </a:p>
        </p:txBody>
      </p:sp>
      <p:sp>
        <p:nvSpPr>
          <p:cNvPr id="5" name="Text 2"/>
          <p:cNvSpPr/>
          <p:nvPr/>
        </p:nvSpPr>
        <p:spPr>
          <a:xfrm>
            <a:off x="4261449" y="2078182"/>
            <a:ext cx="3772621" cy="1350818"/>
          </a:xfrm>
          <a:prstGeom prst="rect">
            <a:avLst/>
          </a:prstGeom>
          <a:noFill/>
          <a:ln/>
        </p:spPr>
        <p:txBody>
          <a:bodyPr wrap="square" rtlCol="0" anchor="t"/>
          <a:lstStyle/>
          <a:p>
            <a:pPr marL="0" indent="0" algn="l">
              <a:lnSpc>
                <a:spcPts val="2100"/>
              </a:lnSpc>
              <a:buNone/>
            </a:pPr>
            <a:r>
              <a:rPr lang="en-US" sz="1500" dirty="0">
                <a:solidFill>
                  <a:srgbClr val="000000"/>
                </a:solidFill>
              </a:rPr>
              <a:t>Громкая музыка в вакуумных наушниках полностью блокируют звуки извне, поэтому вы просто не услышите приближающуюся машину или предупреждающий гудок.</a:t>
            </a:r>
            <a:endParaRPr lang="en-US" sz="1500" dirty="0"/>
          </a:p>
        </p:txBody>
      </p:sp>
      <p:sp>
        <p:nvSpPr>
          <p:cNvPr id="6" name="Text 3"/>
          <p:cNvSpPr/>
          <p:nvPr/>
        </p:nvSpPr>
        <p:spPr>
          <a:xfrm>
            <a:off x="8203721" y="2078182"/>
            <a:ext cx="3260785" cy="1778924"/>
          </a:xfrm>
          <a:prstGeom prst="rect">
            <a:avLst/>
          </a:prstGeom>
          <a:noFill/>
          <a:ln/>
        </p:spPr>
        <p:txBody>
          <a:bodyPr wrap="square" rtlCol="0" anchor="t"/>
          <a:lstStyle/>
          <a:p>
            <a:pPr marL="0" indent="0" algn="l">
              <a:lnSpc>
                <a:spcPts val="2100"/>
              </a:lnSpc>
              <a:buNone/>
            </a:pPr>
            <a:r>
              <a:rPr lang="en-US" sz="1500" dirty="0">
                <a:solidFill>
                  <a:srgbClr val="000000"/>
                </a:solidFill>
              </a:rPr>
              <a:t>Перед краем тротуара необходимо обязательно откинуть капюшон на спину и вытащить из уха хотя бы один наушник, чтобы вернуть себе контроль над ситуацией.</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995160" y="523702"/>
            <a:ext cx="4680065" cy="6051665"/>
          </a:xfrm>
          <a:prstGeom prst="rect">
            <a:avLst/>
          </a:prstGeom>
        </p:spPr>
      </p:pic>
      <p:sp>
        <p:nvSpPr>
          <p:cNvPr id="4" name="Text 0"/>
          <p:cNvSpPr/>
          <p:nvPr/>
        </p:nvSpPr>
        <p:spPr>
          <a:xfrm>
            <a:off x="648393" y="5519651"/>
            <a:ext cx="7481455" cy="448887"/>
          </a:xfrm>
          <a:prstGeom prst="rect">
            <a:avLst/>
          </a:prstGeom>
          <a:noFill/>
          <a:ln/>
        </p:spPr>
        <p:txBody>
          <a:bodyPr wrap="square" rtlCol="0" anchor="t"/>
          <a:lstStyle/>
          <a:p>
            <a:pPr marL="0" indent="0" algn="l">
              <a:lnSpc>
                <a:spcPts val="2100"/>
              </a:lnSpc>
              <a:buNone/>
            </a:pPr>
            <a:endParaRPr lang="en-US" sz="1500" dirty="0"/>
          </a:p>
        </p:txBody>
      </p:sp>
      <p:sp>
        <p:nvSpPr>
          <p:cNvPr id="5" name="Text 1"/>
          <p:cNvSpPr/>
          <p:nvPr/>
        </p:nvSpPr>
        <p:spPr>
          <a:xfrm>
            <a:off x="879893" y="775162"/>
            <a:ext cx="5753663" cy="565269"/>
          </a:xfrm>
          <a:prstGeom prst="rect">
            <a:avLst/>
          </a:prstGeom>
          <a:noFill/>
          <a:ln/>
        </p:spPr>
        <p:txBody>
          <a:bodyPr wrap="square" rtlCol="0" anchor="t"/>
          <a:lstStyle/>
          <a:p>
            <a:pPr marL="0" indent="0" algn="l">
              <a:lnSpc>
                <a:spcPts val="3100"/>
              </a:lnSpc>
              <a:buNone/>
            </a:pPr>
            <a:r>
              <a:rPr lang="en-US" sz="2200" b="1" dirty="0">
                <a:solidFill>
                  <a:srgbClr val="000000"/>
                </a:solidFill>
              </a:rPr>
              <a:t>Отвлечение на телефон</a:t>
            </a:r>
            <a:endParaRPr lang="en-US" sz="2200" dirty="0"/>
          </a:p>
        </p:txBody>
      </p:sp>
      <p:sp>
        <p:nvSpPr>
          <p:cNvPr id="6" name="Text 2"/>
          <p:cNvSpPr/>
          <p:nvPr/>
        </p:nvSpPr>
        <p:spPr>
          <a:xfrm>
            <a:off x="879894" y="1712422"/>
            <a:ext cx="5587408" cy="714895"/>
          </a:xfrm>
          <a:prstGeom prst="rect">
            <a:avLst/>
          </a:prstGeom>
          <a:noFill/>
          <a:ln/>
        </p:spPr>
        <p:txBody>
          <a:bodyPr wrap="square" rtlCol="0" anchor="t"/>
          <a:lstStyle/>
          <a:p>
            <a:pPr marL="0" indent="0" algn="l">
              <a:lnSpc>
                <a:spcPts val="2100"/>
              </a:lnSpc>
              <a:buNone/>
            </a:pPr>
            <a:r>
              <a:rPr lang="en-US" sz="1500" dirty="0">
                <a:solidFill>
                  <a:srgbClr val="000000"/>
                </a:solidFill>
              </a:rPr>
              <a:t>Взгляд в экран смартфона во время ходьбы снижает концентрацию внимания до критического минимума.</a:t>
            </a:r>
            <a:endParaRPr lang="en-US" sz="1500" dirty="0"/>
          </a:p>
        </p:txBody>
      </p:sp>
      <p:sp>
        <p:nvSpPr>
          <p:cNvPr id="7" name="Text 3"/>
          <p:cNvSpPr/>
          <p:nvPr/>
        </p:nvSpPr>
        <p:spPr>
          <a:xfrm>
            <a:off x="879894" y="2751513"/>
            <a:ext cx="5587408" cy="2310938"/>
          </a:xfrm>
          <a:prstGeom prst="rect">
            <a:avLst/>
          </a:prstGeom>
          <a:noFill/>
          <a:ln/>
        </p:spPr>
        <p:txBody>
          <a:bodyPr wrap="square" rtlCol="0" anchor="t"/>
          <a:lstStyle/>
          <a:p>
            <a:pPr marL="0" indent="0" algn="l">
              <a:lnSpc>
                <a:spcPts val="2100"/>
              </a:lnSpc>
              <a:buNone/>
            </a:pPr>
            <a:r>
              <a:rPr lang="en-US" sz="1500" dirty="0">
                <a:solidFill>
                  <a:srgbClr val="000000"/>
                </a:solidFill>
              </a:rPr>
              <a:t>Человек, переписывающийся в мессенджере, идёт на автопилоте и легко может шагнуть под колёса прямо на красный свет.
Дорога требует полной сосредоточенности, поэтому любые звонки и сообщения нужно отложить до того момента, пока вы не окажетесь на безопасном тротуаре. 
</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64031" y="700347"/>
            <a:ext cx="10232966" cy="565269"/>
          </a:xfrm>
          <a:prstGeom prst="rect">
            <a:avLst/>
          </a:prstGeom>
          <a:noFill/>
          <a:ln/>
        </p:spPr>
        <p:txBody>
          <a:bodyPr wrap="square" rtlCol="0" anchor="t"/>
          <a:lstStyle/>
          <a:p>
            <a:pPr marL="0" indent="0" algn="l">
              <a:lnSpc>
                <a:spcPts val="3100"/>
              </a:lnSpc>
              <a:buNone/>
            </a:pPr>
            <a:r>
              <a:rPr lang="en-US" sz="2200" b="1" dirty="0">
                <a:solidFill>
                  <a:srgbClr val="000000"/>
                </a:solidFill>
              </a:rPr>
              <a:t>Слепые зоны автомобилей</a:t>
            </a:r>
            <a:endParaRPr lang="en-US" sz="2200" dirty="0"/>
          </a:p>
        </p:txBody>
      </p:sp>
      <p:sp>
        <p:nvSpPr>
          <p:cNvPr id="4" name="Text 1"/>
          <p:cNvSpPr/>
          <p:nvPr/>
        </p:nvSpPr>
        <p:spPr>
          <a:xfrm>
            <a:off x="1064030" y="1995055"/>
            <a:ext cx="8347390" cy="714895"/>
          </a:xfrm>
          <a:prstGeom prst="rect">
            <a:avLst/>
          </a:prstGeom>
          <a:noFill/>
          <a:ln/>
        </p:spPr>
        <p:txBody>
          <a:bodyPr wrap="square" rtlCol="0" anchor="t"/>
          <a:lstStyle/>
          <a:p>
            <a:pPr marL="0" indent="0" algn="l">
              <a:lnSpc>
                <a:spcPts val="2100"/>
              </a:lnSpc>
              <a:buNone/>
            </a:pPr>
            <a:r>
              <a:rPr lang="en-US" sz="1500" dirty="0">
                <a:solidFill>
                  <a:srgbClr val="000000"/>
                </a:solidFill>
              </a:rPr>
              <a:t>Из кабины грузовика или высокого внедорожника водитель совершенно не видит то, что происходит прямо под передним бампером или сбоку от дверей.</a:t>
            </a:r>
            <a:endParaRPr lang="en-US" sz="1500" dirty="0"/>
          </a:p>
        </p:txBody>
      </p:sp>
      <p:sp>
        <p:nvSpPr>
          <p:cNvPr id="5" name="Text 2"/>
          <p:cNvSpPr/>
          <p:nvPr/>
        </p:nvSpPr>
        <p:spPr>
          <a:xfrm>
            <a:off x="1064029" y="3649288"/>
            <a:ext cx="4655127" cy="983097"/>
          </a:xfrm>
          <a:prstGeom prst="rect">
            <a:avLst/>
          </a:prstGeom>
          <a:noFill/>
          <a:ln/>
        </p:spPr>
        <p:txBody>
          <a:bodyPr wrap="square" rtlCol="0" anchor="t"/>
          <a:lstStyle/>
          <a:p>
            <a:pPr marL="0" indent="0" algn="l">
              <a:lnSpc>
                <a:spcPts val="2100"/>
              </a:lnSpc>
              <a:buNone/>
            </a:pPr>
            <a:r>
              <a:rPr lang="en-US" sz="1500" dirty="0">
                <a:solidFill>
                  <a:srgbClr val="000000"/>
                </a:solidFill>
              </a:rPr>
              <a:t>Если вы попытаетесь обойти фуру вплотную, человек за рулём просто не заметит вашего присутствия и может начать движение.</a:t>
            </a:r>
            <a:endParaRPr lang="en-US" sz="1500" dirty="0"/>
          </a:p>
        </p:txBody>
      </p:sp>
      <p:sp>
        <p:nvSpPr>
          <p:cNvPr id="6" name="Text 3"/>
          <p:cNvSpPr/>
          <p:nvPr/>
        </p:nvSpPr>
        <p:spPr>
          <a:xfrm>
            <a:off x="6159261" y="3649289"/>
            <a:ext cx="4528867" cy="1055716"/>
          </a:xfrm>
          <a:prstGeom prst="rect">
            <a:avLst/>
          </a:prstGeom>
          <a:noFill/>
          <a:ln/>
        </p:spPr>
        <p:txBody>
          <a:bodyPr wrap="square" rtlCol="0" anchor="t"/>
          <a:lstStyle/>
          <a:p>
            <a:pPr marL="0" indent="0" algn="l">
              <a:lnSpc>
                <a:spcPts val="2100"/>
              </a:lnSpc>
              <a:buNone/>
            </a:pPr>
            <a:r>
              <a:rPr lang="en-US" sz="1500" dirty="0">
                <a:solidFill>
                  <a:srgbClr val="000000"/>
                </a:solidFill>
              </a:rPr>
              <a:t>Обходить крупногабаритный транспорт нужно на расстоянии нескольких метров, чтобы водитель мог чётко зафиксировать вас в зеркалах заднего вида.</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98764" y="415636"/>
            <a:ext cx="3308465" cy="6051665"/>
          </a:xfrm>
          <a:prstGeom prst="rect">
            <a:avLst/>
          </a:prstGeom>
        </p:spPr>
      </p:pic>
      <p:sp>
        <p:nvSpPr>
          <p:cNvPr id="4" name="Text 0"/>
          <p:cNvSpPr/>
          <p:nvPr/>
        </p:nvSpPr>
        <p:spPr>
          <a:xfrm>
            <a:off x="4513811" y="5818909"/>
            <a:ext cx="7481455" cy="448887"/>
          </a:xfrm>
          <a:prstGeom prst="rect">
            <a:avLst/>
          </a:prstGeom>
          <a:noFill/>
          <a:ln/>
        </p:spPr>
        <p:txBody>
          <a:bodyPr wrap="square" rtlCol="0" anchor="t"/>
          <a:lstStyle/>
          <a:p>
            <a:pPr marL="0" indent="0" algn="l">
              <a:lnSpc>
                <a:spcPts val="2100"/>
              </a:lnSpc>
              <a:buNone/>
            </a:pPr>
            <a:endParaRPr lang="en-US" sz="1500" dirty="0"/>
          </a:p>
        </p:txBody>
      </p:sp>
      <p:sp>
        <p:nvSpPr>
          <p:cNvPr id="5" name="Text 1"/>
          <p:cNvSpPr/>
          <p:nvPr/>
        </p:nvSpPr>
        <p:spPr>
          <a:xfrm>
            <a:off x="4513811" y="700347"/>
            <a:ext cx="5985164" cy="565266"/>
          </a:xfrm>
          <a:prstGeom prst="rect">
            <a:avLst/>
          </a:prstGeom>
          <a:noFill/>
          <a:ln/>
        </p:spPr>
        <p:txBody>
          <a:bodyPr wrap="square" rtlCol="0" anchor="t"/>
          <a:lstStyle/>
          <a:p>
            <a:pPr marL="0" indent="0" algn="l">
              <a:lnSpc>
                <a:spcPts val="3100"/>
              </a:lnSpc>
              <a:buNone/>
            </a:pPr>
            <a:r>
              <a:rPr lang="en-US" sz="2200" b="1" dirty="0">
                <a:solidFill>
                  <a:srgbClr val="000000"/>
                </a:solidFill>
              </a:rPr>
              <a:t>Опасность стоящих машин</a:t>
            </a:r>
            <a:endParaRPr lang="en-US" sz="2200" dirty="0"/>
          </a:p>
        </p:txBody>
      </p:sp>
      <p:sp>
        <p:nvSpPr>
          <p:cNvPr id="6" name="Text 2"/>
          <p:cNvSpPr/>
          <p:nvPr/>
        </p:nvSpPr>
        <p:spPr>
          <a:xfrm>
            <a:off x="4513811" y="1679171"/>
            <a:ext cx="5818909" cy="2310938"/>
          </a:xfrm>
          <a:prstGeom prst="rect">
            <a:avLst/>
          </a:prstGeom>
          <a:noFill/>
          <a:ln/>
        </p:spPr>
        <p:txBody>
          <a:bodyPr wrap="square" rtlCol="0" anchor="t"/>
          <a:lstStyle/>
          <a:p>
            <a:pPr marL="0" indent="0" algn="l">
              <a:lnSpc>
                <a:spcPts val="2100"/>
              </a:lnSpc>
              <a:buNone/>
            </a:pPr>
            <a:r>
              <a:rPr lang="en-US" sz="1500" dirty="0">
                <a:solidFill>
                  <a:srgbClr val="000000"/>
                </a:solidFill>
              </a:rPr>
              <a:t>Припаркованные вдоль обочины автомобили, густые кусты или высокие сугробы создают на дороге опасные визуальные ловушки.
Они скрывают за собой движущийся транспорт, который может внезапно выскочить прямо на вас в самый неподходящий момент. 
</a:t>
            </a:r>
            <a:endParaRPr lang="en-US" sz="1500" dirty="0"/>
          </a:p>
        </p:txBody>
      </p:sp>
      <p:sp>
        <p:nvSpPr>
          <p:cNvPr id="7" name="Text 3"/>
          <p:cNvSpPr/>
          <p:nvPr/>
        </p:nvSpPr>
        <p:spPr>
          <a:xfrm>
            <a:off x="4513811" y="3899140"/>
            <a:ext cx="5818909" cy="983411"/>
          </a:xfrm>
          <a:prstGeom prst="rect">
            <a:avLst/>
          </a:prstGeom>
          <a:noFill/>
          <a:ln/>
        </p:spPr>
        <p:txBody>
          <a:bodyPr wrap="square" rtlCol="0" anchor="t"/>
          <a:lstStyle/>
          <a:p>
            <a:pPr marL="0" indent="0" algn="l">
              <a:lnSpc>
                <a:spcPts val="2100"/>
              </a:lnSpc>
              <a:buNone/>
            </a:pPr>
            <a:r>
              <a:rPr lang="en-US" sz="1500" dirty="0">
                <a:solidFill>
                  <a:srgbClr val="000000"/>
                </a:solidFill>
              </a:rPr>
              <a:t>В таких местах нужно сначала осторожно выглянуть из-за препятствия, оценить обстановку на проезжей части и только потом начинать полноценный переход.</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65266"/>
          </a:xfrm>
          <a:prstGeom prst="rect">
            <a:avLst/>
          </a:prstGeom>
          <a:noFill/>
          <a:ln/>
        </p:spPr>
        <p:txBody>
          <a:bodyPr wrap="square" rtlCol="0" anchor="t"/>
          <a:lstStyle/>
          <a:p>
            <a:pPr marL="0" indent="0" algn="l">
              <a:lnSpc>
                <a:spcPts val="3100"/>
              </a:lnSpc>
              <a:buNone/>
            </a:pPr>
            <a:r>
              <a:rPr lang="en-US" sz="2200" b="1" dirty="0">
                <a:solidFill>
                  <a:srgbClr val="000000"/>
                </a:solidFill>
              </a:rPr>
              <a:t>Поведение в тёмное время суток</a:t>
            </a:r>
            <a:endParaRPr lang="en-US" sz="2200" dirty="0"/>
          </a:p>
        </p:txBody>
      </p:sp>
      <p:sp>
        <p:nvSpPr>
          <p:cNvPr id="4" name="Text 1"/>
          <p:cNvSpPr/>
          <p:nvPr/>
        </p:nvSpPr>
        <p:spPr>
          <a:xfrm>
            <a:off x="1271848" y="1762298"/>
            <a:ext cx="7898032" cy="980902"/>
          </a:xfrm>
          <a:prstGeom prst="rect">
            <a:avLst/>
          </a:prstGeom>
          <a:noFill/>
          <a:ln/>
        </p:spPr>
        <p:txBody>
          <a:bodyPr wrap="square" rtlCol="0" anchor="t"/>
          <a:lstStyle/>
          <a:p>
            <a:pPr marL="0" indent="0" algn="l">
              <a:lnSpc>
                <a:spcPts val="2100"/>
              </a:lnSpc>
              <a:buNone/>
            </a:pPr>
            <a:r>
              <a:rPr lang="en-US" sz="1500" dirty="0">
                <a:solidFill>
                  <a:srgbClr val="000000"/>
                </a:solidFill>
              </a:rPr>
              <a:t>Осенью и зимой темнеет рано, а человек в тёмной куртке полностью сливается с мокрым асфальтом в свете тусклых уличных фонарей.
</a:t>
            </a:r>
            <a:endParaRPr lang="en-US" sz="1500" dirty="0"/>
          </a:p>
        </p:txBody>
      </p:sp>
      <p:sp>
        <p:nvSpPr>
          <p:cNvPr id="5" name="Text 2"/>
          <p:cNvSpPr/>
          <p:nvPr/>
        </p:nvSpPr>
        <p:spPr>
          <a:xfrm>
            <a:off x="1271848" y="2975956"/>
            <a:ext cx="8268968" cy="1778924"/>
          </a:xfrm>
          <a:prstGeom prst="rect">
            <a:avLst/>
          </a:prstGeom>
          <a:noFill/>
          <a:ln/>
        </p:spPr>
        <p:txBody>
          <a:bodyPr wrap="square" rtlCol="0" anchor="t"/>
          <a:lstStyle/>
          <a:p>
            <a:pPr marL="0" indent="0" algn="l">
              <a:lnSpc>
                <a:spcPts val="2100"/>
              </a:lnSpc>
              <a:buNone/>
            </a:pPr>
            <a:r>
              <a:rPr lang="en-US" sz="1500" dirty="0">
                <a:solidFill>
                  <a:srgbClr val="000000"/>
                </a:solidFill>
              </a:rPr>
              <a:t>Водитель замечает чёрный силуэт максимум за двадцать метров, когда избежать лобового столкновения уже практически невозможно.
Пешеход обязан носить на одежде или рюкзаке светоотражающие элементы, которые ярко светятся от фар и делают его видимым за сотню метров.
</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995160" y="523702"/>
            <a:ext cx="4680065" cy="6051665"/>
          </a:xfrm>
          <a:prstGeom prst="rect">
            <a:avLst/>
          </a:prstGeom>
        </p:spPr>
      </p:pic>
      <p:sp>
        <p:nvSpPr>
          <p:cNvPr id="4" name="Text 0"/>
          <p:cNvSpPr/>
          <p:nvPr/>
        </p:nvSpPr>
        <p:spPr>
          <a:xfrm>
            <a:off x="648393" y="5719156"/>
            <a:ext cx="7481455" cy="448887"/>
          </a:xfrm>
          <a:prstGeom prst="rect">
            <a:avLst/>
          </a:prstGeom>
          <a:noFill/>
          <a:ln/>
        </p:spPr>
        <p:txBody>
          <a:bodyPr wrap="square" rtlCol="0" anchor="t"/>
          <a:lstStyle/>
          <a:p>
            <a:pPr marL="0" indent="0" algn="l">
              <a:lnSpc>
                <a:spcPts val="2100"/>
              </a:lnSpc>
              <a:buNone/>
            </a:pPr>
            <a:endParaRPr lang="en-US" sz="1500" dirty="0"/>
          </a:p>
        </p:txBody>
      </p:sp>
      <p:sp>
        <p:nvSpPr>
          <p:cNvPr id="5" name="Text 1"/>
          <p:cNvSpPr/>
          <p:nvPr/>
        </p:nvSpPr>
        <p:spPr>
          <a:xfrm>
            <a:off x="819509" y="776377"/>
            <a:ext cx="5814048" cy="611848"/>
          </a:xfrm>
          <a:prstGeom prst="rect">
            <a:avLst/>
          </a:prstGeom>
          <a:noFill/>
          <a:ln/>
        </p:spPr>
        <p:txBody>
          <a:bodyPr wrap="square" rtlCol="0" anchor="t"/>
          <a:lstStyle/>
          <a:p>
            <a:pPr marL="0" indent="0" algn="l">
              <a:lnSpc>
                <a:spcPts val="3100"/>
              </a:lnSpc>
              <a:buNone/>
            </a:pPr>
            <a:r>
              <a:rPr lang="en-US" sz="2200" b="1" dirty="0">
                <a:solidFill>
                  <a:srgbClr val="000000"/>
                </a:solidFill>
              </a:rPr>
              <a:t>Светофоры и перекрёстки</a:t>
            </a:r>
            <a:endParaRPr lang="en-US" sz="2200" dirty="0"/>
          </a:p>
        </p:txBody>
      </p:sp>
      <p:sp>
        <p:nvSpPr>
          <p:cNvPr id="6" name="Text 2"/>
          <p:cNvSpPr/>
          <p:nvPr/>
        </p:nvSpPr>
        <p:spPr>
          <a:xfrm>
            <a:off x="819509" y="1647646"/>
            <a:ext cx="5647793" cy="3303916"/>
          </a:xfrm>
          <a:prstGeom prst="rect">
            <a:avLst/>
          </a:prstGeom>
          <a:noFill/>
          <a:ln/>
        </p:spPr>
        <p:txBody>
          <a:bodyPr wrap="square" rtlCol="0" anchor="t"/>
          <a:lstStyle/>
          <a:p>
            <a:pPr marL="0" indent="0" algn="l">
              <a:lnSpc>
                <a:spcPts val="2100"/>
              </a:lnSpc>
              <a:buNone/>
            </a:pPr>
            <a:r>
              <a:rPr lang="en-US" sz="1500" dirty="0">
                <a:solidFill>
                  <a:srgbClr val="000000"/>
                </a:solidFill>
              </a:rPr>
              <a:t>Жёлтый сигнал светофора означает строгий запрет на движение, а не предложение перебежать дорогу в последнюю секунду перед потоком машин.
Дождавшись зелёного света, нужно выждать пару секунд, чтобы дать лихачам возможность проскочить перекрёсток.
При переходе сложного перекрёстка всегда смотрите на машины, которые поворачивают на вашу улицу из-за спины, так как они часто не замечают пешеходов.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121434" y="1007918"/>
            <a:ext cx="9726675" cy="565265"/>
          </a:xfrm>
          <a:prstGeom prst="rect">
            <a:avLst/>
          </a:prstGeom>
          <a:noFill/>
          <a:ln/>
        </p:spPr>
        <p:txBody>
          <a:bodyPr wrap="square" rtlCol="0" anchor="t"/>
          <a:lstStyle/>
          <a:p>
            <a:pPr marL="0" indent="0" algn="l">
              <a:lnSpc>
                <a:spcPts val="3100"/>
              </a:lnSpc>
              <a:buNone/>
            </a:pPr>
            <a:r>
              <a:rPr lang="en-US" sz="2200" b="1" dirty="0">
                <a:solidFill>
                  <a:srgbClr val="000000"/>
                </a:solidFill>
              </a:rPr>
              <a:t>Движение вдоль трассы</a:t>
            </a:r>
            <a:endParaRPr lang="en-US" sz="2200" dirty="0"/>
          </a:p>
        </p:txBody>
      </p:sp>
      <p:sp>
        <p:nvSpPr>
          <p:cNvPr id="4" name="Text 1"/>
          <p:cNvSpPr/>
          <p:nvPr/>
        </p:nvSpPr>
        <p:spPr>
          <a:xfrm>
            <a:off x="1121433" y="2078182"/>
            <a:ext cx="3062377" cy="1778924"/>
          </a:xfrm>
          <a:prstGeom prst="rect">
            <a:avLst/>
          </a:prstGeom>
          <a:noFill/>
          <a:ln/>
        </p:spPr>
        <p:txBody>
          <a:bodyPr wrap="square" rtlCol="0" anchor="t"/>
          <a:lstStyle/>
          <a:p>
            <a:pPr marL="0" indent="0" algn="l">
              <a:lnSpc>
                <a:spcPts val="2100"/>
              </a:lnSpc>
              <a:buNone/>
            </a:pPr>
            <a:r>
              <a:rPr lang="en-US" sz="1500" dirty="0">
                <a:solidFill>
                  <a:srgbClr val="000000"/>
                </a:solidFill>
              </a:rPr>
              <a:t>Если вам приходится идти по загородной дороге без специального тротуара, двигайтесь строго по левой обочине навстречу транспортному потоку.</a:t>
            </a:r>
            <a:endParaRPr lang="en-US" sz="1500" dirty="0"/>
          </a:p>
        </p:txBody>
      </p:sp>
      <p:sp>
        <p:nvSpPr>
          <p:cNvPr id="5" name="Text 2"/>
          <p:cNvSpPr/>
          <p:nvPr/>
        </p:nvSpPr>
        <p:spPr>
          <a:xfrm>
            <a:off x="4389120" y="2078182"/>
            <a:ext cx="3325091" cy="1246909"/>
          </a:xfrm>
          <a:prstGeom prst="rect">
            <a:avLst/>
          </a:prstGeom>
          <a:noFill/>
          <a:ln/>
        </p:spPr>
        <p:txBody>
          <a:bodyPr wrap="square" rtlCol="0" anchor="t"/>
          <a:lstStyle/>
          <a:p>
            <a:pPr marL="0" indent="0" algn="l">
              <a:lnSpc>
                <a:spcPts val="2100"/>
              </a:lnSpc>
              <a:buNone/>
            </a:pPr>
            <a:r>
              <a:rPr lang="en-US" sz="1500" dirty="0">
                <a:solidFill>
                  <a:srgbClr val="000000"/>
                </a:solidFill>
              </a:rPr>
              <a:t>Такое расположение позволяет вам заранее видеть машины и даёт время отпрыгнуть в кювет при опасности.</a:t>
            </a:r>
            <a:endParaRPr lang="en-US" sz="1500" dirty="0"/>
          </a:p>
        </p:txBody>
      </p:sp>
      <p:sp>
        <p:nvSpPr>
          <p:cNvPr id="6" name="Text 3"/>
          <p:cNvSpPr/>
          <p:nvPr/>
        </p:nvSpPr>
        <p:spPr>
          <a:xfrm>
            <a:off x="8195095" y="2078182"/>
            <a:ext cx="2875472" cy="1512916"/>
          </a:xfrm>
          <a:prstGeom prst="rect">
            <a:avLst/>
          </a:prstGeom>
          <a:noFill/>
          <a:ln/>
        </p:spPr>
        <p:txBody>
          <a:bodyPr wrap="square" rtlCol="0" anchor="t"/>
          <a:lstStyle/>
          <a:p>
            <a:pPr marL="0" indent="0" algn="l">
              <a:lnSpc>
                <a:spcPts val="2100"/>
              </a:lnSpc>
              <a:buNone/>
            </a:pPr>
            <a:r>
              <a:rPr lang="en-US" sz="1500" dirty="0">
                <a:solidFill>
                  <a:srgbClr val="000000"/>
                </a:solidFill>
              </a:rPr>
              <a:t>Идти по правой стороне категорически нельзя, потому что любой заснувший или отвлёкшийся водитель собьёт вас со спины.</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31273" y="415636"/>
            <a:ext cx="3308465" cy="6026727"/>
          </a:xfrm>
          <a:prstGeom prst="rect">
            <a:avLst/>
          </a:prstGeom>
        </p:spPr>
      </p:pic>
      <p:sp>
        <p:nvSpPr>
          <p:cNvPr id="4" name="Text 0"/>
          <p:cNvSpPr/>
          <p:nvPr/>
        </p:nvSpPr>
        <p:spPr>
          <a:xfrm>
            <a:off x="4804756" y="5403273"/>
            <a:ext cx="7481455" cy="448887"/>
          </a:xfrm>
          <a:prstGeom prst="rect">
            <a:avLst/>
          </a:prstGeom>
          <a:noFill/>
          <a:ln/>
        </p:spPr>
        <p:txBody>
          <a:bodyPr wrap="square" rtlCol="0" anchor="t"/>
          <a:lstStyle/>
          <a:p>
            <a:pPr marL="0" indent="0" algn="l">
              <a:lnSpc>
                <a:spcPts val="2100"/>
              </a:lnSpc>
              <a:buNone/>
            </a:pPr>
            <a:endParaRPr lang="en-US" sz="1500" dirty="0"/>
          </a:p>
        </p:txBody>
      </p:sp>
      <p:sp>
        <p:nvSpPr>
          <p:cNvPr id="5" name="Text 1"/>
          <p:cNvSpPr/>
          <p:nvPr/>
        </p:nvSpPr>
        <p:spPr>
          <a:xfrm>
            <a:off x="4804756" y="642158"/>
            <a:ext cx="5985164" cy="565266"/>
          </a:xfrm>
          <a:prstGeom prst="rect">
            <a:avLst/>
          </a:prstGeom>
          <a:noFill/>
          <a:ln/>
        </p:spPr>
        <p:txBody>
          <a:bodyPr wrap="square" rtlCol="0" anchor="t"/>
          <a:lstStyle/>
          <a:p>
            <a:pPr marL="0" indent="0" algn="l">
              <a:lnSpc>
                <a:spcPts val="3100"/>
              </a:lnSpc>
              <a:buNone/>
            </a:pPr>
            <a:r>
              <a:rPr lang="en-US" sz="2200" b="1" dirty="0">
                <a:solidFill>
                  <a:srgbClr val="000000"/>
                </a:solidFill>
              </a:rPr>
              <a:t>Скользкая дорога зимой</a:t>
            </a:r>
            <a:endParaRPr lang="en-US" sz="2200" dirty="0"/>
          </a:p>
        </p:txBody>
      </p:sp>
      <p:sp>
        <p:nvSpPr>
          <p:cNvPr id="6" name="Text 2"/>
          <p:cNvSpPr/>
          <p:nvPr/>
        </p:nvSpPr>
        <p:spPr>
          <a:xfrm>
            <a:off x="4804757" y="1596044"/>
            <a:ext cx="5374414" cy="980902"/>
          </a:xfrm>
          <a:prstGeom prst="rect">
            <a:avLst/>
          </a:prstGeom>
          <a:noFill/>
          <a:ln/>
        </p:spPr>
        <p:txBody>
          <a:bodyPr wrap="square" rtlCol="0" anchor="t"/>
          <a:lstStyle/>
          <a:p>
            <a:pPr marL="0" indent="0" algn="l">
              <a:lnSpc>
                <a:spcPts val="2100"/>
              </a:lnSpc>
              <a:buNone/>
            </a:pPr>
            <a:r>
              <a:rPr lang="en-US" sz="1500" dirty="0">
                <a:solidFill>
                  <a:srgbClr val="000000"/>
                </a:solidFill>
              </a:rPr>
              <a:t>На покрытом льдом или плотным снегом асфальте тормозной путь любого автомобиля увеличивается в несколько раз.</a:t>
            </a:r>
            <a:endParaRPr lang="en-US" sz="1500" dirty="0"/>
          </a:p>
        </p:txBody>
      </p:sp>
      <p:sp>
        <p:nvSpPr>
          <p:cNvPr id="7" name="Text 3"/>
          <p:cNvSpPr/>
          <p:nvPr/>
        </p:nvSpPr>
        <p:spPr>
          <a:xfrm>
            <a:off x="4804757" y="2803468"/>
            <a:ext cx="5219138" cy="741989"/>
          </a:xfrm>
          <a:prstGeom prst="rect">
            <a:avLst/>
          </a:prstGeom>
          <a:noFill/>
          <a:ln/>
        </p:spPr>
        <p:txBody>
          <a:bodyPr wrap="square" rtlCol="0" anchor="t"/>
          <a:lstStyle/>
          <a:p>
            <a:pPr marL="0" indent="0" algn="l">
              <a:lnSpc>
                <a:spcPts val="2100"/>
              </a:lnSpc>
              <a:buNone/>
            </a:pPr>
            <a:r>
              <a:rPr lang="en-US" sz="1500" dirty="0">
                <a:solidFill>
                  <a:srgbClr val="000000"/>
                </a:solidFill>
              </a:rPr>
              <a:t>Машину может легко занести прямо на зебру, даже если водитель едет с минимальной разрешённой скоростью.</a:t>
            </a:r>
            <a:endParaRPr lang="en-US" sz="1500" dirty="0"/>
          </a:p>
        </p:txBody>
      </p:sp>
      <p:sp>
        <p:nvSpPr>
          <p:cNvPr id="8" name="Text 4"/>
          <p:cNvSpPr/>
          <p:nvPr/>
        </p:nvSpPr>
        <p:spPr>
          <a:xfrm>
            <a:off x="4804757" y="4033751"/>
            <a:ext cx="5288150" cy="980902"/>
          </a:xfrm>
          <a:prstGeom prst="rect">
            <a:avLst/>
          </a:prstGeom>
          <a:noFill/>
          <a:ln/>
        </p:spPr>
        <p:txBody>
          <a:bodyPr wrap="square" rtlCol="0" anchor="t"/>
          <a:lstStyle/>
          <a:p>
            <a:pPr marL="0" indent="0" algn="l">
              <a:lnSpc>
                <a:spcPts val="2100"/>
              </a:lnSpc>
              <a:buNone/>
            </a:pPr>
            <a:r>
              <a:rPr lang="en-US" sz="1500" dirty="0">
                <a:solidFill>
                  <a:srgbClr val="000000"/>
                </a:solidFill>
              </a:rPr>
              <a:t>Зимой пешеходам нужно начинать переход с удвоенной осторожностью и не делать резких движений, чтобы самому не поскользнуться и не упасть под колёса.</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65266"/>
          </a:xfrm>
          <a:prstGeom prst="rect">
            <a:avLst/>
          </a:prstGeom>
          <a:noFill/>
          <a:ln/>
        </p:spPr>
        <p:txBody>
          <a:bodyPr wrap="square" rtlCol="0" anchor="t"/>
          <a:lstStyle/>
          <a:p>
            <a:pPr marL="0" indent="0" algn="l">
              <a:lnSpc>
                <a:spcPts val="3100"/>
              </a:lnSpc>
              <a:buNone/>
            </a:pPr>
            <a:r>
              <a:rPr lang="en-US" sz="2200" b="1" dirty="0">
                <a:solidFill>
                  <a:srgbClr val="000000"/>
                </a:solidFill>
              </a:rPr>
              <a:t>Остановки общественного транспорта</a:t>
            </a:r>
            <a:endParaRPr lang="en-US" sz="2200" dirty="0"/>
          </a:p>
        </p:txBody>
      </p:sp>
      <p:sp>
        <p:nvSpPr>
          <p:cNvPr id="4" name="Text 1"/>
          <p:cNvSpPr/>
          <p:nvPr/>
        </p:nvSpPr>
        <p:spPr>
          <a:xfrm>
            <a:off x="1271848" y="1803862"/>
            <a:ext cx="7647865" cy="1778924"/>
          </a:xfrm>
          <a:prstGeom prst="rect">
            <a:avLst/>
          </a:prstGeom>
          <a:noFill/>
          <a:ln/>
        </p:spPr>
        <p:txBody>
          <a:bodyPr wrap="square" rtlCol="0" anchor="t"/>
          <a:lstStyle/>
          <a:p>
            <a:pPr marL="0" indent="0" algn="l">
              <a:lnSpc>
                <a:spcPts val="2100"/>
              </a:lnSpc>
              <a:buNone/>
            </a:pPr>
            <a:r>
              <a:rPr lang="en-US" sz="1500" dirty="0">
                <a:solidFill>
                  <a:srgbClr val="000000"/>
                </a:solidFill>
              </a:rPr>
              <a:t>Остановка автобуса или трамвая традиционно считается зоной повышенного риска из-за постоянной спешки пассажиров и ограниченного обзора.
Выходить на проезжую часть из-за стоящего автобуса смертельно опасно, так как его огромный корпус полностью скрывает встречные машины. 
</a:t>
            </a:r>
            <a:endParaRPr lang="en-US" sz="1500" dirty="0"/>
          </a:p>
        </p:txBody>
      </p:sp>
      <p:sp>
        <p:nvSpPr>
          <p:cNvPr id="5" name="Text 2"/>
          <p:cNvSpPr/>
          <p:nvPr/>
        </p:nvSpPr>
        <p:spPr>
          <a:xfrm>
            <a:off x="1271847" y="3857105"/>
            <a:ext cx="8406991" cy="714895"/>
          </a:xfrm>
          <a:prstGeom prst="rect">
            <a:avLst/>
          </a:prstGeom>
          <a:noFill/>
          <a:ln/>
        </p:spPr>
        <p:txBody>
          <a:bodyPr wrap="square" rtlCol="0" anchor="t"/>
          <a:lstStyle/>
          <a:p>
            <a:pPr marL="0" indent="0" algn="l">
              <a:lnSpc>
                <a:spcPts val="2100"/>
              </a:lnSpc>
              <a:buNone/>
            </a:pPr>
            <a:r>
              <a:rPr lang="en-US" sz="1500" dirty="0">
                <a:solidFill>
                  <a:srgbClr val="000000"/>
                </a:solidFill>
              </a:rPr>
              <a:t>Лучше всего дождаться, пока транспорт отъедет от остановки, или дойти до ближайшего официального пешеходного перехода.</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7115695" y="523702"/>
            <a:ext cx="4559530" cy="6051665"/>
          </a:xfrm>
          <a:prstGeom prst="rect">
            <a:avLst/>
          </a:prstGeom>
        </p:spPr>
      </p:pic>
      <p:sp>
        <p:nvSpPr>
          <p:cNvPr id="4" name="Text 0"/>
          <p:cNvSpPr/>
          <p:nvPr/>
        </p:nvSpPr>
        <p:spPr>
          <a:xfrm>
            <a:off x="648393" y="5719156"/>
            <a:ext cx="7481455" cy="448887"/>
          </a:xfrm>
          <a:prstGeom prst="rect">
            <a:avLst/>
          </a:prstGeom>
          <a:noFill/>
          <a:ln/>
        </p:spPr>
        <p:txBody>
          <a:bodyPr wrap="square" rtlCol="0" anchor="t"/>
          <a:lstStyle/>
          <a:p>
            <a:pPr marL="0" indent="0" algn="l">
              <a:lnSpc>
                <a:spcPts val="2100"/>
              </a:lnSpc>
              <a:buNone/>
            </a:pPr>
            <a:endParaRPr lang="en-US" sz="1500" dirty="0"/>
          </a:p>
        </p:txBody>
      </p:sp>
      <p:sp>
        <p:nvSpPr>
          <p:cNvPr id="5" name="Text 1"/>
          <p:cNvSpPr/>
          <p:nvPr/>
        </p:nvSpPr>
        <p:spPr>
          <a:xfrm>
            <a:off x="1009291" y="1082733"/>
            <a:ext cx="5624265" cy="947651"/>
          </a:xfrm>
          <a:prstGeom prst="rect">
            <a:avLst/>
          </a:prstGeom>
          <a:noFill/>
          <a:ln/>
        </p:spPr>
        <p:txBody>
          <a:bodyPr wrap="square" rtlCol="0" anchor="t"/>
          <a:lstStyle/>
          <a:p>
            <a:pPr marL="0" indent="0" algn="l">
              <a:lnSpc>
                <a:spcPts val="3100"/>
              </a:lnSpc>
              <a:buNone/>
            </a:pPr>
            <a:r>
              <a:rPr lang="en-US" sz="2200" b="1" dirty="0">
                <a:solidFill>
                  <a:srgbClr val="000000"/>
                </a:solidFill>
              </a:rPr>
              <a:t>Средства индивидуальной мобильности</a:t>
            </a:r>
            <a:endParaRPr lang="en-US" sz="2200" dirty="0"/>
          </a:p>
        </p:txBody>
      </p:sp>
      <p:sp>
        <p:nvSpPr>
          <p:cNvPr id="6" name="Text 2"/>
          <p:cNvSpPr/>
          <p:nvPr/>
        </p:nvSpPr>
        <p:spPr>
          <a:xfrm>
            <a:off x="1009292" y="2078182"/>
            <a:ext cx="5426014" cy="3640975"/>
          </a:xfrm>
          <a:prstGeom prst="rect">
            <a:avLst/>
          </a:prstGeom>
          <a:noFill/>
          <a:ln/>
        </p:spPr>
        <p:txBody>
          <a:bodyPr wrap="square" rtlCol="0" anchor="t"/>
          <a:lstStyle/>
          <a:p>
            <a:pPr marL="0" indent="0" algn="l">
              <a:lnSpc>
                <a:spcPts val="2100"/>
              </a:lnSpc>
              <a:buNone/>
            </a:pPr>
            <a:r>
              <a:rPr lang="en-US" sz="1500" dirty="0">
                <a:solidFill>
                  <a:srgbClr val="000000"/>
                </a:solidFill>
              </a:rPr>
              <a:t>Электросамокаты и гироскутеры добавили новые риски как на проезжую часть, так и на узкие пешеходные тротуары.
Подъезжая к пешеходному переходу на самокате, вы обязаны полностью спешиться и катить устройство рядом с собой.
Внезапный вылет человека на зебру со </a:t>
            </a:r>
            <a:r>
              <a:rPr lang="en-US" sz="1500" dirty="0" err="1">
                <a:solidFill>
                  <a:srgbClr val="000000"/>
                </a:solidFill>
              </a:rPr>
              <a:t>скоростью</a:t>
            </a:r>
            <a:r>
              <a:rPr lang="en-US" sz="1500" dirty="0">
                <a:solidFill>
                  <a:srgbClr val="000000"/>
                </a:solidFill>
              </a:rPr>
              <a:t> </a:t>
            </a:r>
            <a:r>
              <a:rPr lang="ru-RU" sz="1500" dirty="0">
                <a:solidFill>
                  <a:srgbClr val="000000"/>
                </a:solidFill>
              </a:rPr>
              <a:t>15-20 км/ч </a:t>
            </a:r>
            <a:r>
              <a:rPr lang="en-US" sz="1500" dirty="0" err="1">
                <a:solidFill>
                  <a:srgbClr val="000000"/>
                </a:solidFill>
              </a:rPr>
              <a:t>лишает</a:t>
            </a:r>
            <a:r>
              <a:rPr lang="en-US" sz="1500" dirty="0">
                <a:solidFill>
                  <a:srgbClr val="000000"/>
                </a:solidFill>
              </a:rPr>
              <a:t> водителей автомобиля любых шансов на экстренное торможение. 
</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65265"/>
          </a:xfrm>
          <a:prstGeom prst="rect">
            <a:avLst/>
          </a:prstGeom>
          <a:noFill/>
          <a:ln/>
        </p:spPr>
        <p:txBody>
          <a:bodyPr wrap="square" rtlCol="0" anchor="t"/>
          <a:lstStyle/>
          <a:p>
            <a:pPr marL="0" indent="0" algn="l">
              <a:lnSpc>
                <a:spcPts val="3100"/>
              </a:lnSpc>
              <a:buNone/>
            </a:pPr>
            <a:r>
              <a:rPr lang="en-US" sz="2200" b="1" dirty="0">
                <a:solidFill>
                  <a:srgbClr val="000000"/>
                </a:solidFill>
              </a:rPr>
              <a:t>Действия при аварии</a:t>
            </a:r>
            <a:endParaRPr lang="en-US" sz="2200" dirty="0"/>
          </a:p>
        </p:txBody>
      </p:sp>
      <p:sp>
        <p:nvSpPr>
          <p:cNvPr id="4" name="Text 1"/>
          <p:cNvSpPr/>
          <p:nvPr/>
        </p:nvSpPr>
        <p:spPr>
          <a:xfrm>
            <a:off x="1271848" y="2078182"/>
            <a:ext cx="7475337" cy="714895"/>
          </a:xfrm>
          <a:prstGeom prst="rect">
            <a:avLst/>
          </a:prstGeom>
          <a:noFill/>
          <a:ln/>
        </p:spPr>
        <p:txBody>
          <a:bodyPr wrap="square" rtlCol="0" anchor="t"/>
          <a:lstStyle/>
          <a:p>
            <a:pPr marL="0" indent="0" algn="l">
              <a:lnSpc>
                <a:spcPts val="2100"/>
              </a:lnSpc>
              <a:buNone/>
            </a:pPr>
            <a:r>
              <a:rPr lang="en-US" sz="1500" dirty="0">
                <a:solidFill>
                  <a:srgbClr val="000000"/>
                </a:solidFill>
              </a:rPr>
              <a:t>Если на ваших глазах машина сбила другого пешехода, немедленно вызовите скорую помощь и полицию по единому номеру 112.</a:t>
            </a:r>
            <a:endParaRPr lang="en-US" sz="1500" dirty="0"/>
          </a:p>
        </p:txBody>
      </p:sp>
      <p:sp>
        <p:nvSpPr>
          <p:cNvPr id="5" name="Text 2"/>
          <p:cNvSpPr/>
          <p:nvPr/>
        </p:nvSpPr>
        <p:spPr>
          <a:xfrm>
            <a:off x="1271848" y="3241964"/>
            <a:ext cx="7475337" cy="1778924"/>
          </a:xfrm>
          <a:prstGeom prst="rect">
            <a:avLst/>
          </a:prstGeom>
          <a:noFill/>
          <a:ln/>
        </p:spPr>
        <p:txBody>
          <a:bodyPr wrap="square" rtlCol="0" anchor="t"/>
          <a:lstStyle/>
          <a:p>
            <a:pPr marL="0" indent="0" algn="l">
              <a:lnSpc>
                <a:spcPts val="2100"/>
              </a:lnSpc>
              <a:buNone/>
            </a:pPr>
            <a:r>
              <a:rPr lang="en-US" sz="1500" dirty="0">
                <a:solidFill>
                  <a:srgbClr val="000000"/>
                </a:solidFill>
              </a:rPr>
              <a:t>До приезда врачей нельзя передвигать пострадавшего человека или пытаться посадить его на землю, чтобы не усугубить скрытые переломы.
Постарайтесь запомнить цвет и номер уехавшего автомобиля, а затем обязательно дождитесь полицейских для дачи свидетельских показаний. 
</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31273" y="415636"/>
            <a:ext cx="3308465" cy="6026727"/>
          </a:xfrm>
          <a:prstGeom prst="rect">
            <a:avLst/>
          </a:prstGeom>
        </p:spPr>
      </p:pic>
      <p:sp>
        <p:nvSpPr>
          <p:cNvPr id="4" name="Text 0"/>
          <p:cNvSpPr/>
          <p:nvPr/>
        </p:nvSpPr>
        <p:spPr>
          <a:xfrm>
            <a:off x="4804756" y="5403273"/>
            <a:ext cx="7481455" cy="448887"/>
          </a:xfrm>
          <a:prstGeom prst="rect">
            <a:avLst/>
          </a:prstGeom>
          <a:noFill/>
          <a:ln/>
        </p:spPr>
        <p:txBody>
          <a:bodyPr wrap="square" rtlCol="0" anchor="t"/>
          <a:lstStyle/>
          <a:p>
            <a:pPr marL="0" indent="0" algn="l">
              <a:lnSpc>
                <a:spcPts val="2100"/>
              </a:lnSpc>
              <a:buNone/>
            </a:pPr>
            <a:endParaRPr lang="en-US" sz="1500" dirty="0"/>
          </a:p>
        </p:txBody>
      </p:sp>
      <p:sp>
        <p:nvSpPr>
          <p:cNvPr id="5" name="Text 1"/>
          <p:cNvSpPr/>
          <p:nvPr/>
        </p:nvSpPr>
        <p:spPr>
          <a:xfrm>
            <a:off x="4804756" y="667096"/>
            <a:ext cx="5985164" cy="565265"/>
          </a:xfrm>
          <a:prstGeom prst="rect">
            <a:avLst/>
          </a:prstGeom>
          <a:noFill/>
          <a:ln/>
        </p:spPr>
        <p:txBody>
          <a:bodyPr wrap="square" rtlCol="0" anchor="t"/>
          <a:lstStyle/>
          <a:p>
            <a:pPr marL="0" indent="0" algn="l">
              <a:lnSpc>
                <a:spcPts val="3100"/>
              </a:lnSpc>
              <a:buNone/>
            </a:pPr>
            <a:r>
              <a:rPr lang="en-US" sz="2200" b="1" dirty="0">
                <a:solidFill>
                  <a:srgbClr val="000000"/>
                </a:solidFill>
              </a:rPr>
              <a:t>Заключение</a:t>
            </a:r>
            <a:endParaRPr lang="en-US" sz="2200" dirty="0"/>
          </a:p>
        </p:txBody>
      </p:sp>
      <p:sp>
        <p:nvSpPr>
          <p:cNvPr id="6" name="Text 2"/>
          <p:cNvSpPr/>
          <p:nvPr/>
        </p:nvSpPr>
        <p:spPr>
          <a:xfrm>
            <a:off x="4804756" y="1662545"/>
            <a:ext cx="5818909" cy="714895"/>
          </a:xfrm>
          <a:prstGeom prst="rect">
            <a:avLst/>
          </a:prstGeom>
          <a:noFill/>
          <a:ln/>
        </p:spPr>
        <p:txBody>
          <a:bodyPr wrap="square" rtlCol="0" anchor="t"/>
          <a:lstStyle/>
          <a:p>
            <a:pPr marL="0" indent="0" algn="l">
              <a:lnSpc>
                <a:spcPts val="2100"/>
              </a:lnSpc>
              <a:buNone/>
            </a:pPr>
            <a:r>
              <a:rPr lang="en-US" sz="1500" dirty="0">
                <a:solidFill>
                  <a:srgbClr val="000000"/>
                </a:solidFill>
              </a:rPr>
              <a:t>Дорога не прощает легкомыслия, невнимательности и слепой уверенности в собственной неуязвимости.</a:t>
            </a:r>
            <a:endParaRPr lang="en-US" sz="1500" dirty="0"/>
          </a:p>
        </p:txBody>
      </p:sp>
      <p:sp>
        <p:nvSpPr>
          <p:cNvPr id="7" name="Text 3"/>
          <p:cNvSpPr/>
          <p:nvPr/>
        </p:nvSpPr>
        <p:spPr>
          <a:xfrm>
            <a:off x="4804756" y="2807623"/>
            <a:ext cx="5818909" cy="953493"/>
          </a:xfrm>
          <a:prstGeom prst="rect">
            <a:avLst/>
          </a:prstGeom>
          <a:noFill/>
          <a:ln/>
        </p:spPr>
        <p:txBody>
          <a:bodyPr wrap="square" rtlCol="0" anchor="t"/>
          <a:lstStyle/>
          <a:p>
            <a:pPr marL="0" indent="0" algn="l">
              <a:lnSpc>
                <a:spcPts val="2100"/>
              </a:lnSpc>
              <a:buNone/>
            </a:pPr>
            <a:r>
              <a:rPr lang="en-US" sz="1500" dirty="0">
                <a:solidFill>
                  <a:srgbClr val="000000"/>
                </a:solidFill>
              </a:rPr>
              <a:t>Личная безопасность пешехода строится на привычке постоянно крутить головой, прогнозировать действия водителей и снимать наушники перед зеброй.</a:t>
            </a:r>
            <a:endParaRPr lang="en-US" sz="1500" dirty="0"/>
          </a:p>
        </p:txBody>
      </p:sp>
      <p:sp>
        <p:nvSpPr>
          <p:cNvPr id="8" name="Text 4"/>
          <p:cNvSpPr/>
          <p:nvPr/>
        </p:nvSpPr>
        <p:spPr>
          <a:xfrm>
            <a:off x="4804756" y="4172989"/>
            <a:ext cx="5818909" cy="714895"/>
          </a:xfrm>
          <a:prstGeom prst="rect">
            <a:avLst/>
          </a:prstGeom>
          <a:noFill/>
          <a:ln/>
        </p:spPr>
        <p:txBody>
          <a:bodyPr wrap="square" rtlCol="0" anchor="t"/>
          <a:lstStyle/>
          <a:p>
            <a:pPr marL="0" indent="0" algn="l">
              <a:lnSpc>
                <a:spcPts val="2100"/>
              </a:lnSpc>
              <a:buNone/>
            </a:pPr>
            <a:r>
              <a:rPr lang="en-US" sz="1500" dirty="0">
                <a:solidFill>
                  <a:srgbClr val="000000"/>
                </a:solidFill>
              </a:rPr>
              <a:t>Соблюдение этих понятных правил сохраняет жизнь и здоровье гораздо надёжнее, чем надежда на чужую реакцию.</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974</Words>
  <Application>Microsoft Office PowerPoint</Application>
  <PresentationFormat>Широкоэкранный</PresentationFormat>
  <Paragraphs>63</Paragraphs>
  <Slides>15</Slides>
  <Notes>15</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15</vt:i4>
      </vt:variant>
    </vt:vector>
  </HeadingPairs>
  <TitlesOfParts>
    <vt:vector size="17" baseType="lpstr">
      <vt:lpstr>Arial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Anna Izguzhina</cp:lastModifiedBy>
  <cp:revision>3</cp:revision>
  <dcterms:created xsi:type="dcterms:W3CDTF">2026-09-17T10:24:03Z</dcterms:created>
  <dcterms:modified xsi:type="dcterms:W3CDTF">2026-09-17T16:08:29Z</dcterms:modified>
</cp:coreProperties>
</file>