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03472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18" y="498764"/>
            <a:ext cx="4804756" cy="4804756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4821382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903421" y="667096"/>
            <a:ext cx="5730136" cy="56527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Пожарная безопасность в природе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903421" y="1812175"/>
            <a:ext cx="4804756" cy="284295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Каждый год в лесах, на торфяниках и в степях возникают тысячи пожаров, и большая часть из них начинается по вине человека: от брошенной спички, оставленного костра или горящей сухой травы.
В презентации разобраны причины природных пожаров, правила обращения с огнём на природе, порядок действий при обнаружении возгорания и способы защиты при угрозе огня. 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1000664"/>
            <a:ext cx="10141527" cy="4644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Что относят к природным пожарам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8" y="2078182"/>
            <a:ext cx="7716877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Природный пожар — неконтролируемое горение растительности, которое распространяется по территории леса, поля, степи или торфяного болота.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8" y="3241964"/>
            <a:ext cx="7276930" cy="151291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Выделяют лесные, степные (травяные) и торфяные пожары, каждый со своей скоростью распространения и способами тушения.
Огонь уничтожает лес и посевы, губит животных, а дым ухудшает состояние людей с болезнями сердца и лёгких. 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5403273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648393" y="1041169"/>
            <a:ext cx="5985164" cy="565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Виды лесных пожаров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48394" y="2078182"/>
            <a:ext cx="5321086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• При низовом пожаре горят подстилка, трава, мох и кустарники, а пламя движется по земле со скоростью от нескольких метров до километра в час.
• Верховой пожар охватывает кроны деревьев, распространяется быстро и при ветре перебрасывает горящие частицы на сотни метров вперёд.
• Подземный (торфяной) пожар идёт в слое торфа, почти без открытого пламени, и может тлеть месяцами, в том числе зимой под снегом. 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65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Причины возгораний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7996844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Большинство пожаров в природе начинается из-за людей: непотушенных костров, окурков, искр от техники, выжигания сухой травы и стерни.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8" y="3241964"/>
            <a:ext cx="8105066" cy="17789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Опасны также осколки стекла, которые в солнечную погоду работают как линза, и запуск фейерверков рядом с сухой растительностью.
Природные причины — прежде всего сухие грозы — дают меньшую долю возгораний, но в отдалённых районах такие пожары долго остаются незамеченными. 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5818909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4513811" y="667101"/>
            <a:ext cx="5985164" cy="64411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Когда риск наиболее высок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4513811" y="1546167"/>
            <a:ext cx="6614264" cy="151291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Опасный период начинается весной, когда сходит снег и остаётся прошлогодняя сухая трава, и продолжается до устойчивых осенних дождей.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513811" y="2734574"/>
            <a:ext cx="6118167" cy="257725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Жара, длительное отсутствие осадков и сильный ветер резко ускоряют распространение огня.
По погодным данным рассчитывают класс пожарной опасности: при высоких классах вводят особый противопожарный режим и ограничивают посещение лесов. 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750224"/>
            <a:ext cx="10141527" cy="56526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Особый противопожарный режим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8" y="2078182"/>
            <a:ext cx="8726168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установлении особого противопожарного режима органы власти запрещают разводить костры, жечь мусор и сухую траву, а иногда закрывают въезд и вход в лес.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7" y="3241964"/>
            <a:ext cx="8199957" cy="17789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Информацию о введённом режиме публикуют на сайтах администраций и МЧС, размещают на щитах у дорог и въездов в лесные массивы.
Нарушение таких запретов влечёт повышенные штрафы, а при серьёзных последствиях — уголовную ответственность. 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16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5403273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648393" y="1082733"/>
            <a:ext cx="5985164" cy="5652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Правила разведения костра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648393" y="2078182"/>
            <a:ext cx="5053667" cy="3108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Костёр разводят на площадке без сухой травы, вдали от деревьев, кустов, сухостоя и торфяника, сняв дёрн и окопав место минерализованной полосой.
Рядом держат воду, песок и лопату, а размер костра ограничивают: большое пламя разбрасывает искры. 
Оставлять огонь без присмотра нельзя даже на несколько минут, особенно при ветре. 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73084" y="775158"/>
            <a:ext cx="10141527" cy="5964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Как правильно потушить костёр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845388" y="2078182"/>
            <a:ext cx="3286037" cy="124690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Перед уходом костёр заливают водой до полного прекращения дыма и шипения, затем заливают повторно.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773084" y="1537855"/>
            <a:ext cx="498764" cy="498764"/>
          </a:xfrm>
          <a:prstGeom prst="arc">
            <a:avLst>
              <a:gd name="adj1" fmla="val 0"/>
              <a:gd name="adj2" fmla="val 21600000"/>
            </a:avLst>
          </a:prstGeom>
          <a:solidFill>
            <a:srgbClr val="F0E4DA"/>
          </a:solidFill>
          <a:ln/>
        </p:spPr>
      </p:sp>
      <p:sp>
        <p:nvSpPr>
          <p:cNvPr id="6" name="Text 3"/>
          <p:cNvSpPr/>
          <p:nvPr/>
        </p:nvSpPr>
        <p:spPr>
          <a:xfrm>
            <a:off x="77308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88957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4247804" y="2078182"/>
            <a:ext cx="3657601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Если воды нет, кострище засыпают землёй или песком и утрамбовывают, разбивая крупные угли.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4247804" y="1537855"/>
            <a:ext cx="498764" cy="498764"/>
          </a:xfrm>
          <a:prstGeom prst="arc">
            <a:avLst>
              <a:gd name="adj1" fmla="val 0"/>
              <a:gd name="adj2" fmla="val 21600000"/>
            </a:avLst>
          </a:prstGeom>
          <a:solidFill>
            <a:srgbClr val="F0E4DA"/>
          </a:solidFill>
          <a:ln/>
        </p:spPr>
      </p:sp>
      <p:sp>
        <p:nvSpPr>
          <p:cNvPr id="9" name="Text 6"/>
          <p:cNvSpPr/>
          <p:nvPr/>
        </p:nvSpPr>
        <p:spPr>
          <a:xfrm>
            <a:off x="4247804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889571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8296102" y="2078182"/>
            <a:ext cx="3657600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Место проверяют рукой: тёплые угли под слоем земли могут разгореться через несколько часов.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8296102" y="1537855"/>
            <a:ext cx="498764" cy="498764"/>
          </a:xfrm>
          <a:prstGeom prst="arc">
            <a:avLst>
              <a:gd name="adj1" fmla="val 0"/>
              <a:gd name="adj2" fmla="val 21600000"/>
            </a:avLst>
          </a:prstGeom>
          <a:solidFill>
            <a:srgbClr val="F0E4DA"/>
          </a:solidFill>
          <a:ln/>
        </p:spPr>
      </p:sp>
      <p:sp>
        <p:nvSpPr>
          <p:cNvPr id="12" name="Text 9"/>
          <p:cNvSpPr/>
          <p:nvPr/>
        </p:nvSpPr>
        <p:spPr>
          <a:xfrm>
            <a:off x="8296102" y="1521229"/>
            <a:ext cx="498764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889571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273" y="415636"/>
            <a:ext cx="3308465" cy="5795383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804756" y="5403273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4804756" y="667096"/>
            <a:ext cx="5985164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Что запрещено делать в лесу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4804756" y="1429789"/>
            <a:ext cx="5818909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Нельзя бросать окурки и спички, оставлять стекло и мусор, выжигать траву, разводить огонь на торфяниках и под кронами деревьев.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804756" y="2842953"/>
            <a:ext cx="5818909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Запрещено заправлять и оставлять технику с горячим двигателем на сухой траве, использовать пиротехнику и сжигать порубочные остатки в сухую ветреную погоду.</a:t>
            </a:r>
            <a:endParaRPr lang="en-US" sz="1500" dirty="0"/>
          </a:p>
        </p:txBody>
      </p:sp>
      <p:sp>
        <p:nvSpPr>
          <p:cNvPr id="8" name="Text 4"/>
          <p:cNvSpPr/>
          <p:nvPr/>
        </p:nvSpPr>
        <p:spPr>
          <a:xfrm>
            <a:off x="4804756" y="4372495"/>
            <a:ext cx="5818909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Запреты действуют и на дачных участках рядом с лесом: сжигание мусора в бочке без крышки при ветре нередко приводит к пожару.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874915"/>
            <a:ext cx="10141527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Признаки начинающегося пожара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064029" y="1995055"/>
            <a:ext cx="10058400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 возгорании говорят запах гари, стелющийся дым, потемневшее небо над лесом и падающий пепел.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064029" y="3665913"/>
            <a:ext cx="5031971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Беспокойное поведение птиц и зверей, уходящих в одном направлении, тоже указывает на приближение огня.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384175" y="3665913"/>
            <a:ext cx="4655127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Даже слабый дым над торфяником нельзя игнорировать: под поверхностью может выгорать пустота, куда легко провалиться.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523702"/>
            <a:ext cx="46800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636029" y="5403273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5636029" y="916478"/>
            <a:ext cx="6534193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Что делать при обнаружении возгорания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5636029" y="1862051"/>
            <a:ext cx="5336771" cy="204493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 пожаре сообщают по телефону 101 или 112, называя место, площадь горения, ориентиры и свои контакты. 
Небольшое низовое возгорание можно сбить водой, песком, землёй или захлёстывать ветками лиственных деревьев, двигаясь от края к центру. 
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5636030" y="4172989"/>
            <a:ext cx="4405118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Если пламя выше человеческого роста, идёт по кронам или горит торф, тушить самостоятельно нельзя — нужно уходить и вызывать помощь.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64029" y="758536"/>
            <a:ext cx="10141527" cy="56526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Как уходить от огня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845425" y="1521229"/>
            <a:ext cx="8169843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Отходить следует перпендикулярно направлению распространения огня, выбирая дорогу, просеку, вспаханное поле, берег реки или озера.</a:t>
            </a:r>
            <a:endParaRPr lang="en-US" sz="1500" dirty="0"/>
          </a:p>
        </p:txBody>
      </p:sp>
      <p:sp>
        <p:nvSpPr>
          <p:cNvPr id="5" name="Shape 2"/>
          <p:cNvSpPr/>
          <p:nvPr/>
        </p:nvSpPr>
        <p:spPr>
          <a:xfrm>
            <a:off x="1184563" y="1521229"/>
            <a:ext cx="498764" cy="498764"/>
          </a:xfrm>
          <a:prstGeom prst="arc">
            <a:avLst>
              <a:gd name="adj1" fmla="val 0"/>
              <a:gd name="adj2" fmla="val 21600000"/>
            </a:avLst>
          </a:prstGeom>
          <a:solidFill>
            <a:srgbClr val="F0E4DA"/>
          </a:solidFill>
          <a:ln/>
        </p:spPr>
      </p:sp>
      <p:sp>
        <p:nvSpPr>
          <p:cNvPr id="6" name="Text 3"/>
          <p:cNvSpPr/>
          <p:nvPr/>
        </p:nvSpPr>
        <p:spPr>
          <a:xfrm>
            <a:off x="1186523" y="1521229"/>
            <a:ext cx="498763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889571"/>
                </a:solidFill>
              </a:rPr>
              <a:t>1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1845425" y="2470959"/>
            <a:ext cx="9792393" cy="6629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Двигаться лучше против ветра и вниз по склону: по склону вверх огонь идёт быстрее, чем бежит человек.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1186523" y="2470958"/>
            <a:ext cx="498764" cy="498764"/>
          </a:xfrm>
          <a:prstGeom prst="arc">
            <a:avLst>
              <a:gd name="adj1" fmla="val 0"/>
              <a:gd name="adj2" fmla="val 21600000"/>
            </a:avLst>
          </a:prstGeom>
          <a:solidFill>
            <a:srgbClr val="F0E4DA"/>
          </a:solidFill>
          <a:ln/>
        </p:spPr>
      </p:sp>
      <p:sp>
        <p:nvSpPr>
          <p:cNvPr id="9" name="Text 6"/>
          <p:cNvSpPr/>
          <p:nvPr/>
        </p:nvSpPr>
        <p:spPr>
          <a:xfrm>
            <a:off x="1186523" y="2470959"/>
            <a:ext cx="498763" cy="49876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889571"/>
                </a:solidFill>
              </a:rPr>
              <a:t>2</a:t>
            </a:r>
            <a:endParaRPr lang="en-US" sz="3000" dirty="0"/>
          </a:p>
        </p:txBody>
      </p:sp>
      <p:sp>
        <p:nvSpPr>
          <p:cNvPr id="10" name="Text 7"/>
          <p:cNvSpPr/>
          <p:nvPr/>
        </p:nvSpPr>
        <p:spPr>
          <a:xfrm>
            <a:off x="1845425" y="3566160"/>
            <a:ext cx="9010997" cy="71489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Через задымлённый участок проходят быстро, пригнувшись и закрыв нос и рот влажной тканью, не останавливаясь в низинах, где скапливается дым.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1184563" y="3566160"/>
            <a:ext cx="498764" cy="498764"/>
          </a:xfrm>
          <a:prstGeom prst="arc">
            <a:avLst>
              <a:gd name="adj1" fmla="val 0"/>
              <a:gd name="adj2" fmla="val 21600000"/>
            </a:avLst>
          </a:prstGeom>
          <a:solidFill>
            <a:srgbClr val="F0E4DA"/>
          </a:solidFill>
          <a:ln/>
        </p:spPr>
      </p:sp>
      <p:sp>
        <p:nvSpPr>
          <p:cNvPr id="12" name="Text 9"/>
          <p:cNvSpPr/>
          <p:nvPr/>
        </p:nvSpPr>
        <p:spPr>
          <a:xfrm>
            <a:off x="1186523" y="3524596"/>
            <a:ext cx="496803" cy="5403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889571"/>
                </a:solidFill>
              </a:rPr>
              <a:t>3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764" y="415636"/>
            <a:ext cx="3308465" cy="6051665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4513811" y="5818909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4513811" y="1030779"/>
            <a:ext cx="5985164" cy="9996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Если пожар подошёл к населённому пункту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4513811" y="2030385"/>
            <a:ext cx="6424483" cy="254992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 угрозе посёлку жители убирают сухую траву, ветки и мусор у домов, наполняют водой бочки, готовят лопаты, вёдра и садовые шланги.
По сигналу оповещения собирают документы, телефон, воду, лекарства и тёплые вещи и выходят по маршруту, указанному спасателями. 
</a:t>
            </a:r>
            <a:endParaRPr lang="en-US" sz="1500" dirty="0"/>
          </a:p>
        </p:txBody>
      </p:sp>
      <p:sp>
        <p:nvSpPr>
          <p:cNvPr id="7" name="Text 3"/>
          <p:cNvSpPr/>
          <p:nvPr/>
        </p:nvSpPr>
        <p:spPr>
          <a:xfrm>
            <a:off x="4513811" y="4299760"/>
            <a:ext cx="5818909" cy="13528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Возвращаться в опасную зону до официального разрешения нельзя.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271847" y="949729"/>
            <a:ext cx="10141527" cy="5652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Ответственность и профилактика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1271847" y="2078182"/>
            <a:ext cx="9975273" cy="98090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За нарушение правил пожарной безопасности в лесу предусмотрены административные штрафы, а если пожар причинил крупный ущерб или привёл к гибели людей — уголовная ответственность по статье 261 УК РФ.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1271848" y="3241964"/>
            <a:ext cx="8933202" cy="177892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Лесники и добровольцы создают минерализованные полосы, следят за территорией с вышек, дронов и спутников, проводят рейды в выходные дни.
Школьники могут участвовать в профилактике: убирать сухую траву и мусор на своих участках, рассказывать правила младшим и сообщать взрослым о замеченном дыме. 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82891" y="415636"/>
            <a:ext cx="3308465" cy="6026727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48393" y="5403273"/>
            <a:ext cx="7481455" cy="4488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endParaRPr lang="en-US" sz="1500" dirty="0"/>
          </a:p>
        </p:txBody>
      </p:sp>
      <p:sp>
        <p:nvSpPr>
          <p:cNvPr id="5" name="Text 1"/>
          <p:cNvSpPr/>
          <p:nvPr/>
        </p:nvSpPr>
        <p:spPr>
          <a:xfrm>
            <a:off x="1483742" y="1082733"/>
            <a:ext cx="5731705" cy="56526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3100"/>
              </a:lnSpc>
              <a:buNone/>
            </a:pPr>
            <a:r>
              <a:rPr lang="en-US" sz="2200" b="1" dirty="0">
                <a:solidFill>
                  <a:srgbClr val="000000"/>
                </a:solidFill>
              </a:rPr>
              <a:t>Заключение</a:t>
            </a:r>
            <a:endParaRPr lang="en-US" sz="2200" dirty="0"/>
          </a:p>
        </p:txBody>
      </p:sp>
      <p:sp>
        <p:nvSpPr>
          <p:cNvPr id="6" name="Text 2"/>
          <p:cNvSpPr/>
          <p:nvPr/>
        </p:nvSpPr>
        <p:spPr>
          <a:xfrm>
            <a:off x="1483743" y="2094807"/>
            <a:ext cx="5565450" cy="297752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dirty="0">
                <a:solidFill>
                  <a:srgbClr val="000000"/>
                </a:solidFill>
              </a:rPr>
              <a:t>Природные пожары почти всегда начинаются с действий человека, поэтому аккуратное обращение с огнём, соблюдение запретов в пожароопасный период и тщательное тушение костра предотвращают </a:t>
            </a:r>
            <a:r>
              <a:rPr lang="en-US" sz="1500" dirty="0" err="1">
                <a:solidFill>
                  <a:srgbClr val="000000"/>
                </a:solidFill>
              </a:rPr>
              <a:t>большинство</a:t>
            </a:r>
            <a:r>
              <a:rPr lang="en-US" sz="1500" dirty="0">
                <a:solidFill>
                  <a:srgbClr val="000000"/>
                </a:solidFill>
              </a:rPr>
              <a:t> </a:t>
            </a:r>
            <a:r>
              <a:rPr lang="en-US" sz="1500" dirty="0" err="1">
                <a:solidFill>
                  <a:srgbClr val="000000"/>
                </a:solidFill>
              </a:rPr>
              <a:t>возгораний</a:t>
            </a:r>
            <a:r>
              <a:rPr lang="ru-RU" sz="1500" dirty="0">
                <a:solidFill>
                  <a:srgbClr val="000000"/>
                </a:solidFill>
              </a:rPr>
              <a:t>.</a:t>
            </a:r>
            <a:r>
              <a:rPr lang="en-US" sz="1500" dirty="0">
                <a:solidFill>
                  <a:srgbClr val="000000"/>
                </a:solidFill>
              </a:rPr>
              <a:t>
Предотвращение возникновения пожара и знание правил безопасности и обращения с огнем позволяют сохранить жизнь и здоровье, а также вовремя остановить огонь, пока он не охватил большую площадь. 
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1053</Words>
  <Application>Microsoft Office PowerPoint</Application>
  <PresentationFormat>Широкоэкранный</PresentationFormat>
  <Paragraphs>66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Anna Izguzhina</cp:lastModifiedBy>
  <cp:revision>2</cp:revision>
  <dcterms:created xsi:type="dcterms:W3CDTF">2026-09-28T17:49:23Z</dcterms:created>
  <dcterms:modified xsi:type="dcterms:W3CDTF">2026-09-28T17:55:27Z</dcterms:modified>
</cp:coreProperties>
</file>