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664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31273" y="498764"/>
            <a:ext cx="4804756" cy="4804756"/>
          </a:xfrm>
          <a:prstGeom prst="rect">
            <a:avLst/>
          </a:prstGeom>
        </p:spPr>
      </p:pic>
      <p:sp>
        <p:nvSpPr>
          <p:cNvPr id="4" name="Text 0"/>
          <p:cNvSpPr/>
          <p:nvPr/>
        </p:nvSpPr>
        <p:spPr>
          <a:xfrm>
            <a:off x="6051665" y="500842"/>
            <a:ext cx="5260268" cy="980899"/>
          </a:xfrm>
          <a:prstGeom prst="rect">
            <a:avLst/>
          </a:prstGeom>
          <a:noFill/>
          <a:ln/>
        </p:spPr>
        <p:txBody>
          <a:bodyPr wrap="square" rtlCol="0" anchor="t"/>
          <a:lstStyle/>
          <a:p>
            <a:pPr marL="0" indent="0" algn="l">
              <a:lnSpc>
                <a:spcPts val="3200"/>
              </a:lnSpc>
              <a:buNone/>
            </a:pPr>
            <a:r>
              <a:rPr lang="en-US" sz="2200" b="1" dirty="0">
                <a:solidFill>
                  <a:srgbClr val="000000"/>
                </a:solidFill>
              </a:rPr>
              <a:t>Строение электронных оболочек атомов</a:t>
            </a:r>
            <a:endParaRPr lang="en-US" sz="2200" dirty="0"/>
          </a:p>
        </p:txBody>
      </p:sp>
      <p:sp>
        <p:nvSpPr>
          <p:cNvPr id="5" name="Text 1"/>
          <p:cNvSpPr/>
          <p:nvPr/>
        </p:nvSpPr>
        <p:spPr>
          <a:xfrm>
            <a:off x="6096000" y="1556990"/>
            <a:ext cx="4963064" cy="3108960"/>
          </a:xfrm>
          <a:prstGeom prst="rect">
            <a:avLst/>
          </a:prstGeom>
          <a:noFill/>
          <a:ln/>
        </p:spPr>
        <p:txBody>
          <a:bodyPr wrap="square" rtlCol="0" anchor="t"/>
          <a:lstStyle/>
          <a:p>
            <a:pPr marL="0" indent="0" algn="l">
              <a:lnSpc>
                <a:spcPts val="2100"/>
              </a:lnSpc>
              <a:buNone/>
            </a:pPr>
            <a:r>
              <a:rPr lang="en-US" sz="1500" dirty="0">
                <a:solidFill>
                  <a:srgbClr val="000000"/>
                </a:solidFill>
              </a:rPr>
              <a:t>В центре каждого атома находится тяжёлое положительное ядро, вокруг которого на огромной скорости непрерывно движутся лёгкие отрицательные электроны.
Порядок движения этих частиц строго подчиняется суровым законам физики, определяя характер каждого химического элемента и его способность вступать в реакции с соседями по таблице Менделеева. 
</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65266"/>
          </a:xfrm>
          <a:prstGeom prst="rect">
            <a:avLst/>
          </a:prstGeom>
          <a:noFill/>
          <a:ln/>
        </p:spPr>
        <p:txBody>
          <a:bodyPr wrap="square" rtlCol="0" anchor="t"/>
          <a:lstStyle/>
          <a:p>
            <a:pPr marL="0" indent="0" algn="l">
              <a:lnSpc>
                <a:spcPts val="3100"/>
              </a:lnSpc>
              <a:buNone/>
            </a:pPr>
            <a:r>
              <a:rPr lang="en-US" sz="2200" b="1" dirty="0">
                <a:solidFill>
                  <a:srgbClr val="000000"/>
                </a:solidFill>
              </a:rPr>
              <a:t>Правило Хунда</a:t>
            </a:r>
            <a:endParaRPr lang="en-US" sz="2200" dirty="0"/>
          </a:p>
        </p:txBody>
      </p:sp>
      <p:sp>
        <p:nvSpPr>
          <p:cNvPr id="4" name="Text 1"/>
          <p:cNvSpPr/>
          <p:nvPr/>
        </p:nvSpPr>
        <p:spPr>
          <a:xfrm>
            <a:off x="1271847" y="1662545"/>
            <a:ext cx="8527761" cy="714895"/>
          </a:xfrm>
          <a:prstGeom prst="rect">
            <a:avLst/>
          </a:prstGeom>
          <a:noFill/>
          <a:ln/>
        </p:spPr>
        <p:txBody>
          <a:bodyPr wrap="square" rtlCol="0" anchor="t"/>
          <a:lstStyle/>
          <a:p>
            <a:pPr marL="0" indent="0" algn="l">
              <a:lnSpc>
                <a:spcPts val="2100"/>
              </a:lnSpc>
              <a:buNone/>
            </a:pPr>
            <a:r>
              <a:rPr lang="en-US" sz="1500" dirty="0">
                <a:solidFill>
                  <a:srgbClr val="000000"/>
                </a:solidFill>
              </a:rPr>
              <a:t>В пределах одного подуровня электроны ведут себя как незнакомые пассажиры в пустом автобусе: они стараются занять пустые места по одному.</a:t>
            </a:r>
            <a:endParaRPr lang="en-US" sz="1500" dirty="0"/>
          </a:p>
        </p:txBody>
      </p:sp>
      <p:sp>
        <p:nvSpPr>
          <p:cNvPr id="5" name="Text 2"/>
          <p:cNvSpPr/>
          <p:nvPr/>
        </p:nvSpPr>
        <p:spPr>
          <a:xfrm>
            <a:off x="1271847" y="2801389"/>
            <a:ext cx="8312100" cy="1778924"/>
          </a:xfrm>
          <a:prstGeom prst="rect">
            <a:avLst/>
          </a:prstGeom>
          <a:noFill/>
          <a:ln/>
        </p:spPr>
        <p:txBody>
          <a:bodyPr wrap="square" rtlCol="0" anchor="t"/>
          <a:lstStyle/>
          <a:p>
            <a:pPr marL="0" indent="0" algn="l">
              <a:lnSpc>
                <a:spcPts val="2100"/>
              </a:lnSpc>
              <a:buNone/>
            </a:pPr>
            <a:r>
              <a:rPr lang="en-US" sz="1500" dirty="0">
                <a:solidFill>
                  <a:srgbClr val="000000"/>
                </a:solidFill>
              </a:rPr>
              <a:t>Правило Хунда гласит, что сначала частицы рассаживаются по всем свободным ячейкам, и только потом к ним начинают подселяться соседи с противоположным спином.
Такое распределение максимально уменьшает взаимное отталкивание отрицательных зарядов и делает весь атом стабильным и устойчивым. 
</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582891" y="415636"/>
            <a:ext cx="3308465" cy="6026727"/>
          </a:xfrm>
          <a:prstGeom prst="rect">
            <a:avLst/>
          </a:prstGeom>
        </p:spPr>
      </p:pic>
      <p:sp>
        <p:nvSpPr>
          <p:cNvPr id="4" name="Text 0"/>
          <p:cNvSpPr/>
          <p:nvPr/>
        </p:nvSpPr>
        <p:spPr>
          <a:xfrm>
            <a:off x="648393" y="5818909"/>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648393" y="1082733"/>
            <a:ext cx="6611086" cy="565266"/>
          </a:xfrm>
          <a:prstGeom prst="rect">
            <a:avLst/>
          </a:prstGeom>
          <a:noFill/>
          <a:ln/>
        </p:spPr>
        <p:txBody>
          <a:bodyPr wrap="square" rtlCol="0" anchor="t"/>
          <a:lstStyle/>
          <a:p>
            <a:pPr marL="0" indent="0" algn="l">
              <a:lnSpc>
                <a:spcPts val="3100"/>
              </a:lnSpc>
              <a:buNone/>
            </a:pPr>
            <a:r>
              <a:rPr lang="en-US" sz="2200" b="1" dirty="0">
                <a:solidFill>
                  <a:srgbClr val="000000"/>
                </a:solidFill>
              </a:rPr>
              <a:t>Спаренные и неспаренные электроны</a:t>
            </a:r>
            <a:endParaRPr lang="en-US" sz="2200" dirty="0"/>
          </a:p>
        </p:txBody>
      </p:sp>
      <p:sp>
        <p:nvSpPr>
          <p:cNvPr id="6" name="Text 2"/>
          <p:cNvSpPr/>
          <p:nvPr/>
        </p:nvSpPr>
        <p:spPr>
          <a:xfrm>
            <a:off x="648393" y="1945178"/>
            <a:ext cx="5818909" cy="980902"/>
          </a:xfrm>
          <a:prstGeom prst="rect">
            <a:avLst/>
          </a:prstGeom>
          <a:noFill/>
          <a:ln/>
        </p:spPr>
        <p:txBody>
          <a:bodyPr wrap="square" rtlCol="0" anchor="t"/>
          <a:lstStyle/>
          <a:p>
            <a:pPr marL="0" indent="0" algn="l">
              <a:lnSpc>
                <a:spcPts val="2100"/>
              </a:lnSpc>
              <a:buNone/>
            </a:pPr>
            <a:r>
              <a:rPr lang="en-US" sz="1500" dirty="0">
                <a:solidFill>
                  <a:srgbClr val="000000"/>
                </a:solidFill>
              </a:rPr>
              <a:t>Когда два электрона мирно живут на одной орбитали и вращаются в разные стороны, химики называют их спаренными или неподелённой электронной парой.</a:t>
            </a:r>
            <a:endParaRPr lang="en-US" sz="1500" dirty="0"/>
          </a:p>
        </p:txBody>
      </p:sp>
      <p:sp>
        <p:nvSpPr>
          <p:cNvPr id="7" name="Text 3"/>
          <p:cNvSpPr/>
          <p:nvPr/>
        </p:nvSpPr>
        <p:spPr>
          <a:xfrm>
            <a:off x="648393" y="3233651"/>
            <a:ext cx="5818909" cy="714895"/>
          </a:xfrm>
          <a:prstGeom prst="rect">
            <a:avLst/>
          </a:prstGeom>
          <a:noFill/>
          <a:ln/>
        </p:spPr>
        <p:txBody>
          <a:bodyPr wrap="square" rtlCol="0" anchor="t"/>
          <a:lstStyle/>
          <a:p>
            <a:pPr marL="0" indent="0" algn="l">
              <a:lnSpc>
                <a:spcPts val="2100"/>
              </a:lnSpc>
              <a:buNone/>
            </a:pPr>
            <a:r>
              <a:rPr lang="en-US" sz="1500" dirty="0">
                <a:solidFill>
                  <a:srgbClr val="000000"/>
                </a:solidFill>
              </a:rPr>
              <a:t>Одиночные электроны, которым пока не досталось соседа в ячейке, получают статус неспаренных частиц.</a:t>
            </a:r>
            <a:endParaRPr lang="en-US" sz="1500" dirty="0"/>
          </a:p>
        </p:txBody>
      </p:sp>
      <p:sp>
        <p:nvSpPr>
          <p:cNvPr id="8" name="Text 4"/>
          <p:cNvSpPr/>
          <p:nvPr/>
        </p:nvSpPr>
        <p:spPr>
          <a:xfrm>
            <a:off x="648393" y="4247804"/>
            <a:ext cx="6059978" cy="980902"/>
          </a:xfrm>
          <a:prstGeom prst="rect">
            <a:avLst/>
          </a:prstGeom>
          <a:noFill/>
          <a:ln/>
        </p:spPr>
        <p:txBody>
          <a:bodyPr wrap="square" rtlCol="0" anchor="t"/>
          <a:lstStyle/>
          <a:p>
            <a:pPr marL="0" indent="0" algn="l">
              <a:lnSpc>
                <a:spcPts val="2100"/>
              </a:lnSpc>
              <a:buNone/>
            </a:pPr>
            <a:r>
              <a:rPr lang="en-US" sz="1500" dirty="0">
                <a:solidFill>
                  <a:srgbClr val="000000"/>
                </a:solidFill>
              </a:rPr>
              <a:t>Именно эти одиночки обладают самой высокой химической активностью и первыми идут на контакт с другими атомами, чтобы создать прочную связь в новой молекуле.</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65265"/>
          </a:xfrm>
          <a:prstGeom prst="rect">
            <a:avLst/>
          </a:prstGeom>
          <a:noFill/>
          <a:ln/>
        </p:spPr>
        <p:txBody>
          <a:bodyPr wrap="square" rtlCol="0" anchor="t"/>
          <a:lstStyle/>
          <a:p>
            <a:pPr marL="0" indent="0" algn="l">
              <a:lnSpc>
                <a:spcPts val="3100"/>
              </a:lnSpc>
              <a:buNone/>
            </a:pPr>
            <a:r>
              <a:rPr lang="en-US" sz="2200" b="1" dirty="0">
                <a:solidFill>
                  <a:srgbClr val="000000"/>
                </a:solidFill>
              </a:rPr>
              <a:t>Внешний энергетический уровень</a:t>
            </a:r>
            <a:endParaRPr lang="en-US" sz="2200" dirty="0"/>
          </a:p>
        </p:txBody>
      </p:sp>
      <p:sp>
        <p:nvSpPr>
          <p:cNvPr id="4" name="Text 1"/>
          <p:cNvSpPr/>
          <p:nvPr/>
        </p:nvSpPr>
        <p:spPr>
          <a:xfrm>
            <a:off x="1271847" y="1737360"/>
            <a:ext cx="8406991" cy="714895"/>
          </a:xfrm>
          <a:prstGeom prst="rect">
            <a:avLst/>
          </a:prstGeom>
          <a:noFill/>
          <a:ln/>
        </p:spPr>
        <p:txBody>
          <a:bodyPr wrap="square" rtlCol="0" anchor="t"/>
          <a:lstStyle/>
          <a:p>
            <a:pPr marL="0" indent="0" algn="l">
              <a:lnSpc>
                <a:spcPts val="2100"/>
              </a:lnSpc>
              <a:buNone/>
            </a:pPr>
            <a:r>
              <a:rPr lang="en-US" sz="1500" dirty="0">
                <a:solidFill>
                  <a:srgbClr val="000000"/>
                </a:solidFill>
              </a:rPr>
              <a:t>Самый дальний от ядра слой называется внешним энергетическим уровнем, и он играет главную роль во всех известных нам химических реакциях.</a:t>
            </a:r>
            <a:endParaRPr lang="en-US" sz="1500" dirty="0"/>
          </a:p>
        </p:txBody>
      </p:sp>
      <p:sp>
        <p:nvSpPr>
          <p:cNvPr id="5" name="Text 2"/>
          <p:cNvSpPr/>
          <p:nvPr/>
        </p:nvSpPr>
        <p:spPr>
          <a:xfrm>
            <a:off x="1271847" y="2834640"/>
            <a:ext cx="8139572" cy="1778924"/>
          </a:xfrm>
          <a:prstGeom prst="rect">
            <a:avLst/>
          </a:prstGeom>
          <a:noFill/>
          <a:ln/>
        </p:spPr>
        <p:txBody>
          <a:bodyPr wrap="square" rtlCol="0" anchor="t"/>
          <a:lstStyle/>
          <a:p>
            <a:pPr marL="0" indent="0" algn="l">
              <a:lnSpc>
                <a:spcPts val="2100"/>
              </a:lnSpc>
              <a:buNone/>
            </a:pPr>
            <a:r>
              <a:rPr lang="en-US" sz="1500" dirty="0">
                <a:solidFill>
                  <a:srgbClr val="000000"/>
                </a:solidFill>
              </a:rPr>
              <a:t>Электроны на этом этаже связаны с ядром слабее всего, поэтому атом может легко отдать их соседу или, наоборот, забрать чужие для комплекта.
Номер группы в таблице Менделеева почти всегда прямо указывает, сколько именно таких подвижных валентных частиц находится на внешнем крае атома. 
</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425738"/>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5636029" y="621102"/>
            <a:ext cx="5985164" cy="592557"/>
          </a:xfrm>
          <a:prstGeom prst="rect">
            <a:avLst/>
          </a:prstGeom>
          <a:noFill/>
          <a:ln/>
        </p:spPr>
        <p:txBody>
          <a:bodyPr wrap="square" rtlCol="0" anchor="t"/>
          <a:lstStyle/>
          <a:p>
            <a:pPr marL="0" indent="0" algn="l">
              <a:lnSpc>
                <a:spcPts val="3100"/>
              </a:lnSpc>
              <a:buNone/>
            </a:pPr>
            <a:r>
              <a:rPr lang="en-US" sz="2200" b="1" dirty="0">
                <a:solidFill>
                  <a:srgbClr val="000000"/>
                </a:solidFill>
              </a:rPr>
              <a:t>Графическое отображение ячеек</a:t>
            </a:r>
            <a:endParaRPr lang="en-US" sz="2200" dirty="0"/>
          </a:p>
        </p:txBody>
      </p:sp>
      <p:sp>
        <p:nvSpPr>
          <p:cNvPr id="6" name="Text 2"/>
          <p:cNvSpPr/>
          <p:nvPr/>
        </p:nvSpPr>
        <p:spPr>
          <a:xfrm>
            <a:off x="5636029" y="1604356"/>
            <a:ext cx="5164243" cy="980902"/>
          </a:xfrm>
          <a:prstGeom prst="rect">
            <a:avLst/>
          </a:prstGeom>
          <a:noFill/>
          <a:ln/>
        </p:spPr>
        <p:txBody>
          <a:bodyPr wrap="square" rtlCol="0" anchor="t"/>
          <a:lstStyle/>
          <a:p>
            <a:pPr marL="0" indent="0" algn="l">
              <a:lnSpc>
                <a:spcPts val="2100"/>
              </a:lnSpc>
              <a:buNone/>
            </a:pPr>
            <a:r>
              <a:rPr lang="en-US" sz="1500" dirty="0">
                <a:solidFill>
                  <a:srgbClr val="000000"/>
                </a:solidFill>
              </a:rPr>
              <a:t>Чтобы не запутаться в сложных расчётах, химики придумали удобную схему рисования электронных оболочек прямо на листе бумаги.</a:t>
            </a:r>
            <a:endParaRPr lang="en-US" sz="1500" dirty="0"/>
          </a:p>
        </p:txBody>
      </p:sp>
      <p:sp>
        <p:nvSpPr>
          <p:cNvPr id="7" name="Text 3"/>
          <p:cNvSpPr/>
          <p:nvPr/>
        </p:nvSpPr>
        <p:spPr>
          <a:xfrm>
            <a:off x="5636029" y="2859578"/>
            <a:ext cx="6151418" cy="3175462"/>
          </a:xfrm>
          <a:prstGeom prst="rect">
            <a:avLst/>
          </a:prstGeom>
          <a:noFill/>
          <a:ln/>
        </p:spPr>
        <p:txBody>
          <a:bodyPr wrap="square" rtlCol="0" anchor="t"/>
          <a:lstStyle/>
          <a:p>
            <a:pPr marL="0" indent="0" algn="l">
              <a:lnSpc>
                <a:spcPts val="2100"/>
              </a:lnSpc>
              <a:buNone/>
            </a:pPr>
            <a:r>
              <a:rPr lang="en-US" sz="1500" dirty="0">
                <a:solidFill>
                  <a:srgbClr val="000000"/>
                </a:solidFill>
              </a:rPr>
              <a:t>Эта наглядная визуализация помогает быстро оценить химический потенциал любого элемента перед проведением настоящей реакции:
• Орбитали рисуют в виде пустых квадратиков — квантовых ячеек.
• Электроны обозначают прямыми стрелками, которые смотрят вверх или вниз, показывая направление спина.
• В одном квадратике могут стоять максимум две стрелки, направленные в разные стороны (запрет Паули).
</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625533"/>
            <a:ext cx="10141527" cy="565266"/>
          </a:xfrm>
          <a:prstGeom prst="rect">
            <a:avLst/>
          </a:prstGeom>
          <a:noFill/>
          <a:ln/>
        </p:spPr>
        <p:txBody>
          <a:bodyPr wrap="square" rtlCol="0" anchor="t"/>
          <a:lstStyle/>
          <a:p>
            <a:pPr marL="0" indent="0" algn="l">
              <a:lnSpc>
                <a:spcPts val="3100"/>
              </a:lnSpc>
              <a:buNone/>
            </a:pPr>
            <a:r>
              <a:rPr lang="en-US" sz="2200" b="1" dirty="0">
                <a:solidFill>
                  <a:srgbClr val="000000"/>
                </a:solidFill>
              </a:rPr>
              <a:t>Зачем химикам знать строение оболочек</a:t>
            </a:r>
            <a:endParaRPr lang="en-US" sz="2200" dirty="0"/>
          </a:p>
        </p:txBody>
      </p:sp>
      <p:sp>
        <p:nvSpPr>
          <p:cNvPr id="4" name="Text 1"/>
          <p:cNvSpPr/>
          <p:nvPr/>
        </p:nvSpPr>
        <p:spPr>
          <a:xfrm>
            <a:off x="1271847" y="1778924"/>
            <a:ext cx="8260342" cy="714895"/>
          </a:xfrm>
          <a:prstGeom prst="rect">
            <a:avLst/>
          </a:prstGeom>
          <a:noFill/>
          <a:ln/>
        </p:spPr>
        <p:txBody>
          <a:bodyPr wrap="square" rtlCol="0" anchor="t"/>
          <a:lstStyle/>
          <a:p>
            <a:pPr marL="0" indent="0" algn="l">
              <a:lnSpc>
                <a:spcPts val="2100"/>
              </a:lnSpc>
              <a:buNone/>
            </a:pPr>
            <a:r>
              <a:rPr lang="en-US" sz="1500" dirty="0">
                <a:solidFill>
                  <a:srgbClr val="000000"/>
                </a:solidFill>
              </a:rPr>
              <a:t>Атомы общаются между собой исключительно внешними электронами, поэтому структура невидимой оболочки полностью диктует поведение элемента в пробирке.</a:t>
            </a:r>
            <a:endParaRPr lang="en-US" sz="1500" dirty="0"/>
          </a:p>
        </p:txBody>
      </p:sp>
      <p:sp>
        <p:nvSpPr>
          <p:cNvPr id="5" name="Text 2"/>
          <p:cNvSpPr/>
          <p:nvPr/>
        </p:nvSpPr>
        <p:spPr>
          <a:xfrm>
            <a:off x="1271847" y="2926080"/>
            <a:ext cx="7630613" cy="1778924"/>
          </a:xfrm>
          <a:prstGeom prst="rect">
            <a:avLst/>
          </a:prstGeom>
          <a:noFill/>
          <a:ln/>
        </p:spPr>
        <p:txBody>
          <a:bodyPr wrap="square" rtlCol="0" anchor="t"/>
          <a:lstStyle/>
          <a:p>
            <a:pPr marL="0" indent="0" algn="l">
              <a:lnSpc>
                <a:spcPts val="2100"/>
              </a:lnSpc>
              <a:buNone/>
            </a:pPr>
            <a:r>
              <a:rPr lang="en-US" sz="1500" dirty="0">
                <a:solidFill>
                  <a:srgbClr val="000000"/>
                </a:solidFill>
              </a:rPr>
              <a:t>Посмотрев на электронную формулу, мы можем сразу понять, будет ли вещество отдавать электроны как металл или агрессивно забирать их как типичный окислитель.
Это избавляет учёных от необходимости проводить опасные опыты вслепую, позволяя точно проектировать нужные свойства материалов прямо на школьной доске. 
</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31273" y="415636"/>
            <a:ext cx="3308465" cy="5795383"/>
          </a:xfrm>
          <a:prstGeom prst="rect">
            <a:avLst/>
          </a:prstGeom>
        </p:spPr>
      </p:pic>
      <p:sp>
        <p:nvSpPr>
          <p:cNvPr id="4" name="Text 0"/>
          <p:cNvSpPr/>
          <p:nvPr/>
        </p:nvSpPr>
        <p:spPr>
          <a:xfrm>
            <a:off x="4804756" y="5951913"/>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4804756" y="417715"/>
            <a:ext cx="5985164" cy="565265"/>
          </a:xfrm>
          <a:prstGeom prst="rect">
            <a:avLst/>
          </a:prstGeom>
          <a:noFill/>
          <a:ln/>
        </p:spPr>
        <p:txBody>
          <a:bodyPr wrap="square" rtlCol="0" anchor="t"/>
          <a:lstStyle/>
          <a:p>
            <a:pPr marL="0" indent="0" algn="l">
              <a:lnSpc>
                <a:spcPts val="3100"/>
              </a:lnSpc>
              <a:buNone/>
            </a:pPr>
            <a:r>
              <a:rPr lang="en-US" sz="2200" b="1" dirty="0">
                <a:solidFill>
                  <a:srgbClr val="000000"/>
                </a:solidFill>
              </a:rPr>
              <a:t>Заключение</a:t>
            </a:r>
            <a:endParaRPr lang="en-US" sz="2200" dirty="0"/>
          </a:p>
        </p:txBody>
      </p:sp>
      <p:sp>
        <p:nvSpPr>
          <p:cNvPr id="6" name="Text 2"/>
          <p:cNvSpPr/>
          <p:nvPr/>
        </p:nvSpPr>
        <p:spPr>
          <a:xfrm>
            <a:off x="4804756" y="1429789"/>
            <a:ext cx="5818909" cy="1246909"/>
          </a:xfrm>
          <a:prstGeom prst="rect">
            <a:avLst/>
          </a:prstGeom>
          <a:noFill/>
          <a:ln/>
        </p:spPr>
        <p:txBody>
          <a:bodyPr wrap="square" rtlCol="0" anchor="t"/>
          <a:lstStyle/>
          <a:p>
            <a:pPr marL="0" indent="0" algn="l">
              <a:lnSpc>
                <a:spcPts val="2100"/>
              </a:lnSpc>
              <a:buNone/>
            </a:pPr>
            <a:r>
              <a:rPr lang="en-US" sz="1500" dirty="0">
                <a:solidFill>
                  <a:srgbClr val="000000"/>
                </a:solidFill>
              </a:rPr>
              <a:t>Электронная оболочка работает как строгий и невероятно упорядоченный механизм, где каждая крошечная частица знает своё место и подчиняется жёстким правилам.</a:t>
            </a:r>
            <a:endParaRPr lang="en-US" sz="1500" dirty="0"/>
          </a:p>
        </p:txBody>
      </p:sp>
      <p:sp>
        <p:nvSpPr>
          <p:cNvPr id="7" name="Text 3"/>
          <p:cNvSpPr/>
          <p:nvPr/>
        </p:nvSpPr>
        <p:spPr>
          <a:xfrm>
            <a:off x="4804756" y="2842953"/>
            <a:ext cx="6202550" cy="980903"/>
          </a:xfrm>
          <a:prstGeom prst="rect">
            <a:avLst/>
          </a:prstGeom>
          <a:noFill/>
          <a:ln/>
        </p:spPr>
        <p:txBody>
          <a:bodyPr wrap="square" rtlCol="0" anchor="t"/>
          <a:lstStyle/>
          <a:p>
            <a:pPr marL="0" indent="0" algn="l">
              <a:lnSpc>
                <a:spcPts val="2100"/>
              </a:lnSpc>
              <a:buNone/>
            </a:pPr>
            <a:endParaRPr lang="en-US" sz="1500" dirty="0"/>
          </a:p>
        </p:txBody>
      </p:sp>
      <p:sp>
        <p:nvSpPr>
          <p:cNvPr id="8" name="Text 4"/>
          <p:cNvSpPr/>
          <p:nvPr/>
        </p:nvSpPr>
        <p:spPr>
          <a:xfrm>
            <a:off x="4804756" y="3278039"/>
            <a:ext cx="5434799" cy="1258632"/>
          </a:xfrm>
          <a:prstGeom prst="rect">
            <a:avLst/>
          </a:prstGeom>
          <a:noFill/>
          <a:ln/>
        </p:spPr>
        <p:txBody>
          <a:bodyPr wrap="square" rtlCol="0" anchor="t"/>
          <a:lstStyle/>
          <a:p>
            <a:pPr marL="0" indent="0" algn="l">
              <a:lnSpc>
                <a:spcPts val="2100"/>
              </a:lnSpc>
              <a:buNone/>
            </a:pPr>
            <a:r>
              <a:rPr lang="en-US" sz="1500" dirty="0">
                <a:solidFill>
                  <a:srgbClr val="000000"/>
                </a:solidFill>
              </a:rPr>
              <a:t>Без этого базового знания таблица Менделеева оставалась бы просто цветным набором загадочных квадратиков, а не гениальной картой строения всей Вселенной.</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65263"/>
          </a:xfrm>
          <a:prstGeom prst="rect">
            <a:avLst/>
          </a:prstGeom>
          <a:noFill/>
          <a:ln/>
        </p:spPr>
        <p:txBody>
          <a:bodyPr wrap="square" rtlCol="0" anchor="t"/>
          <a:lstStyle/>
          <a:p>
            <a:pPr marL="0" indent="0" algn="l">
              <a:lnSpc>
                <a:spcPts val="3100"/>
              </a:lnSpc>
              <a:buNone/>
            </a:pPr>
            <a:r>
              <a:rPr lang="en-US" sz="2200" b="1" dirty="0">
                <a:solidFill>
                  <a:srgbClr val="000000"/>
                </a:solidFill>
              </a:rPr>
              <a:t>Что такое электронная оболочка</a:t>
            </a:r>
            <a:endParaRPr lang="en-US" sz="2200" dirty="0"/>
          </a:p>
        </p:txBody>
      </p:sp>
      <p:sp>
        <p:nvSpPr>
          <p:cNvPr id="4" name="Text 1"/>
          <p:cNvSpPr/>
          <p:nvPr/>
        </p:nvSpPr>
        <p:spPr>
          <a:xfrm>
            <a:off x="1271847" y="1762298"/>
            <a:ext cx="8528858" cy="1778924"/>
          </a:xfrm>
          <a:prstGeom prst="rect">
            <a:avLst/>
          </a:prstGeom>
          <a:noFill/>
          <a:ln/>
        </p:spPr>
        <p:txBody>
          <a:bodyPr wrap="square" rtlCol="0" anchor="t"/>
          <a:lstStyle/>
          <a:p>
            <a:pPr marL="0" indent="0" algn="l">
              <a:lnSpc>
                <a:spcPts val="2100"/>
              </a:lnSpc>
              <a:buNone/>
            </a:pPr>
            <a:r>
              <a:rPr lang="en-US" sz="1500" dirty="0">
                <a:solidFill>
                  <a:srgbClr val="000000"/>
                </a:solidFill>
              </a:rPr>
              <a:t>Электронной оболочкой учёные называют всю совокупность электронов, которые удерживаются около ядра за счёт силы электрического притяжения.
Эти крошечные частицы не летают хаотичным роем, а занимают строго отведённые места в пространстве, образуя слоистую структуру вроде капусты или луковицы. 
</a:t>
            </a:r>
            <a:endParaRPr lang="en-US" sz="1500" dirty="0"/>
          </a:p>
        </p:txBody>
      </p:sp>
      <p:sp>
        <p:nvSpPr>
          <p:cNvPr id="5" name="Text 2"/>
          <p:cNvSpPr/>
          <p:nvPr/>
        </p:nvSpPr>
        <p:spPr>
          <a:xfrm>
            <a:off x="1271847" y="3865418"/>
            <a:ext cx="8528858" cy="714895"/>
          </a:xfrm>
          <a:prstGeom prst="rect">
            <a:avLst/>
          </a:prstGeom>
          <a:noFill/>
          <a:ln/>
        </p:spPr>
        <p:txBody>
          <a:bodyPr wrap="square" rtlCol="0" anchor="t"/>
          <a:lstStyle/>
          <a:p>
            <a:pPr marL="0" indent="0" algn="l">
              <a:lnSpc>
                <a:spcPts val="2100"/>
              </a:lnSpc>
              <a:buNone/>
            </a:pPr>
            <a:r>
              <a:rPr lang="en-US" sz="1500" dirty="0">
                <a:solidFill>
                  <a:srgbClr val="000000"/>
                </a:solidFill>
              </a:rPr>
              <a:t>Чем больше протонов прячется внутри ядра, тем больше электронов нужно разместить на этих невидимых слоях для сохранения заряда.</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7"/>
            <a:ext cx="3308465" cy="5852160"/>
          </a:xfrm>
          <a:prstGeom prst="rect">
            <a:avLst/>
          </a:prstGeom>
        </p:spPr>
      </p:pic>
      <p:sp>
        <p:nvSpPr>
          <p:cNvPr id="4" name="Text 0"/>
          <p:cNvSpPr/>
          <p:nvPr/>
        </p:nvSpPr>
        <p:spPr>
          <a:xfrm>
            <a:off x="4513811" y="5818909"/>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4513811" y="475904"/>
            <a:ext cx="5985164" cy="565263"/>
          </a:xfrm>
          <a:prstGeom prst="rect">
            <a:avLst/>
          </a:prstGeom>
          <a:noFill/>
          <a:ln/>
        </p:spPr>
        <p:txBody>
          <a:bodyPr wrap="square" rtlCol="0" anchor="t"/>
          <a:lstStyle/>
          <a:p>
            <a:pPr marL="0" indent="0" algn="l">
              <a:lnSpc>
                <a:spcPts val="3100"/>
              </a:lnSpc>
              <a:buNone/>
            </a:pPr>
            <a:r>
              <a:rPr lang="en-US" sz="2200" b="1" dirty="0">
                <a:solidFill>
                  <a:srgbClr val="000000"/>
                </a:solidFill>
              </a:rPr>
              <a:t>Как движутся электроны</a:t>
            </a:r>
            <a:endParaRPr lang="en-US" sz="2200" dirty="0"/>
          </a:p>
        </p:txBody>
      </p:sp>
      <p:sp>
        <p:nvSpPr>
          <p:cNvPr id="6" name="Text 2"/>
          <p:cNvSpPr/>
          <p:nvPr/>
        </p:nvSpPr>
        <p:spPr>
          <a:xfrm>
            <a:off x="4513811" y="1521229"/>
            <a:ext cx="5818909" cy="980902"/>
          </a:xfrm>
          <a:prstGeom prst="rect">
            <a:avLst/>
          </a:prstGeom>
          <a:noFill/>
          <a:ln/>
        </p:spPr>
        <p:txBody>
          <a:bodyPr wrap="square" rtlCol="0" anchor="t"/>
          <a:lstStyle/>
          <a:p>
            <a:pPr marL="0" indent="0" algn="l">
              <a:lnSpc>
                <a:spcPts val="2100"/>
              </a:lnSpc>
              <a:buNone/>
            </a:pPr>
            <a:r>
              <a:rPr lang="en-US" sz="1500" dirty="0">
                <a:solidFill>
                  <a:srgbClr val="000000"/>
                </a:solidFill>
              </a:rPr>
              <a:t>Микромир живёт по своим странным законам, поэтому электрон невозможно представить как обычный шарик, который катится по рельсам орбиты.</a:t>
            </a:r>
            <a:endParaRPr lang="en-US" sz="1500" dirty="0"/>
          </a:p>
        </p:txBody>
      </p:sp>
      <p:sp>
        <p:nvSpPr>
          <p:cNvPr id="7" name="Text 3"/>
          <p:cNvSpPr/>
          <p:nvPr/>
        </p:nvSpPr>
        <p:spPr>
          <a:xfrm>
            <a:off x="4513811" y="2975956"/>
            <a:ext cx="6126480" cy="2044931"/>
          </a:xfrm>
          <a:prstGeom prst="rect">
            <a:avLst/>
          </a:prstGeom>
          <a:noFill/>
          <a:ln/>
        </p:spPr>
        <p:txBody>
          <a:bodyPr wrap="square" rtlCol="0" anchor="t"/>
          <a:lstStyle/>
          <a:p>
            <a:pPr marL="0" indent="0" algn="l">
              <a:lnSpc>
                <a:spcPts val="2100"/>
              </a:lnSpc>
              <a:buNone/>
            </a:pPr>
            <a:r>
              <a:rPr lang="en-US" sz="1500" dirty="0">
                <a:solidFill>
                  <a:srgbClr val="000000"/>
                </a:solidFill>
              </a:rPr>
              <a:t>Он движется так быстро, что размазывается в пространстве, образуя электронное облако или орбиталь — зону, где мы вероятнее всего сможем его поймать. 
В этом месте плотность отрицательного заряда максимальна, и именно там частица проводит почти всё своё время. 
</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351213"/>
            <a:ext cx="10141527" cy="565263"/>
          </a:xfrm>
          <a:prstGeom prst="rect">
            <a:avLst/>
          </a:prstGeom>
          <a:noFill/>
          <a:ln/>
        </p:spPr>
        <p:txBody>
          <a:bodyPr wrap="square" rtlCol="0" anchor="t"/>
          <a:lstStyle/>
          <a:p>
            <a:pPr marL="0" indent="0" algn="l">
              <a:lnSpc>
                <a:spcPts val="3100"/>
              </a:lnSpc>
              <a:buNone/>
            </a:pPr>
            <a:r>
              <a:rPr lang="en-US" sz="2200" b="1" dirty="0">
                <a:solidFill>
                  <a:srgbClr val="000000"/>
                </a:solidFill>
              </a:rPr>
              <a:t>Формы электронных облаков</a:t>
            </a:r>
            <a:endParaRPr lang="en-US" sz="2200" dirty="0"/>
          </a:p>
        </p:txBody>
      </p:sp>
      <p:sp>
        <p:nvSpPr>
          <p:cNvPr id="4" name="Text 1"/>
          <p:cNvSpPr/>
          <p:nvPr/>
        </p:nvSpPr>
        <p:spPr>
          <a:xfrm>
            <a:off x="1271847" y="1155469"/>
            <a:ext cx="8121535" cy="714895"/>
          </a:xfrm>
          <a:prstGeom prst="rect">
            <a:avLst/>
          </a:prstGeom>
          <a:noFill/>
          <a:ln/>
        </p:spPr>
        <p:txBody>
          <a:bodyPr wrap="square" rtlCol="0" anchor="t"/>
          <a:lstStyle/>
          <a:p>
            <a:pPr marL="0" indent="0" algn="l">
              <a:lnSpc>
                <a:spcPts val="2100"/>
              </a:lnSpc>
              <a:buNone/>
            </a:pPr>
            <a:r>
              <a:rPr lang="en-US" sz="1500" dirty="0">
                <a:solidFill>
                  <a:srgbClr val="000000"/>
                </a:solidFill>
              </a:rPr>
              <a:t>Орбитали сильно отличаются друг от друга по внешнему виду, и химики обозначают их маленькими латинскими буквами.</a:t>
            </a:r>
            <a:endParaRPr lang="en-US" sz="1500" dirty="0"/>
          </a:p>
        </p:txBody>
      </p:sp>
      <p:sp>
        <p:nvSpPr>
          <p:cNvPr id="5" name="Text 2"/>
          <p:cNvSpPr/>
          <p:nvPr/>
        </p:nvSpPr>
        <p:spPr>
          <a:xfrm>
            <a:off x="1271847" y="2119745"/>
            <a:ext cx="6650182" cy="714895"/>
          </a:xfrm>
          <a:prstGeom prst="rect">
            <a:avLst/>
          </a:prstGeom>
          <a:noFill/>
          <a:ln/>
        </p:spPr>
        <p:txBody>
          <a:bodyPr wrap="square" rtlCol="0" anchor="t"/>
          <a:lstStyle/>
          <a:p>
            <a:pPr marL="0" indent="0" algn="l">
              <a:lnSpc>
                <a:spcPts val="2100"/>
              </a:lnSpc>
              <a:buNone/>
            </a:pPr>
            <a:r>
              <a:rPr lang="en-US" sz="1500" dirty="0">
                <a:solidFill>
                  <a:srgbClr val="000000"/>
                </a:solidFill>
              </a:rPr>
              <a:t>Каждая форма вмещает строго определенное количество электронов и занимает свое четкое место в пространстве атома:</a:t>
            </a:r>
            <a:endParaRPr lang="en-US" sz="1500" dirty="0"/>
          </a:p>
        </p:txBody>
      </p:sp>
      <p:sp>
        <p:nvSpPr>
          <p:cNvPr id="6" name="Text 3"/>
          <p:cNvSpPr/>
          <p:nvPr/>
        </p:nvSpPr>
        <p:spPr>
          <a:xfrm>
            <a:off x="1271847" y="2975956"/>
            <a:ext cx="9551324" cy="2310938"/>
          </a:xfrm>
          <a:prstGeom prst="rect">
            <a:avLst/>
          </a:prstGeom>
          <a:noFill/>
          <a:ln/>
        </p:spPr>
        <p:txBody>
          <a:bodyPr wrap="square" rtlCol="0" anchor="t"/>
          <a:lstStyle/>
          <a:p>
            <a:pPr marL="0" indent="0" algn="l">
              <a:lnSpc>
                <a:spcPts val="2100"/>
              </a:lnSpc>
              <a:buNone/>
            </a:pPr>
            <a:r>
              <a:rPr lang="en-US" sz="1500" dirty="0">
                <a:solidFill>
                  <a:srgbClr val="000000"/>
                </a:solidFill>
              </a:rPr>
              <a:t>• </a:t>
            </a:r>
            <a:r>
              <a:rPr lang="en-US" sz="1500" b="1" dirty="0">
                <a:solidFill>
                  <a:srgbClr val="000000"/>
                </a:solidFill>
              </a:rPr>
              <a:t>s-орбиталь</a:t>
            </a:r>
            <a:r>
              <a:rPr lang="en-US" sz="1500" dirty="0">
                <a:solidFill>
                  <a:srgbClr val="000000"/>
                </a:solidFill>
              </a:rPr>
              <a:t>: имеет форму идеального шара. 
На ней могут одновременно находиться максимум два электрона.
• </a:t>
            </a:r>
            <a:r>
              <a:rPr lang="en-US" sz="1500" b="1" dirty="0">
                <a:solidFill>
                  <a:srgbClr val="000000"/>
                </a:solidFill>
              </a:rPr>
              <a:t>p-орбиталь</a:t>
            </a:r>
            <a:r>
              <a:rPr lang="en-US" sz="1500" dirty="0">
                <a:solidFill>
                  <a:srgbClr val="000000"/>
                </a:solidFill>
              </a:rPr>
              <a:t>: похожа на объемную восьмерку или гантель.
Таких орбиталей на одном уровне бывает три, и вместе они вмещают до шести электронов.
• </a:t>
            </a:r>
            <a:r>
              <a:rPr lang="en-US" sz="1500" b="1" dirty="0">
                <a:solidFill>
                  <a:srgbClr val="000000"/>
                </a:solidFill>
              </a:rPr>
              <a:t>d-орбиталь</a:t>
            </a:r>
            <a:r>
              <a:rPr lang="en-US" sz="1500" dirty="0">
                <a:solidFill>
                  <a:srgbClr val="000000"/>
                </a:solidFill>
              </a:rPr>
              <a:t>: напоминает четырехлепестковый цветок или скрещенные восьмерки. 
Пять таких облаков забирают себе десять электронов.
</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5719156"/>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5636029" y="1082733"/>
            <a:ext cx="5985164" cy="565269"/>
          </a:xfrm>
          <a:prstGeom prst="rect">
            <a:avLst/>
          </a:prstGeom>
          <a:noFill/>
          <a:ln/>
        </p:spPr>
        <p:txBody>
          <a:bodyPr wrap="square" rtlCol="0" anchor="t"/>
          <a:lstStyle/>
          <a:p>
            <a:pPr marL="0" indent="0" algn="l">
              <a:lnSpc>
                <a:spcPts val="3100"/>
              </a:lnSpc>
              <a:buNone/>
            </a:pPr>
            <a:r>
              <a:rPr lang="en-US" sz="2200" b="1" dirty="0">
                <a:solidFill>
                  <a:srgbClr val="000000"/>
                </a:solidFill>
              </a:rPr>
              <a:t>Энергетические уровни</a:t>
            </a:r>
            <a:endParaRPr lang="en-US" sz="2200" dirty="0"/>
          </a:p>
        </p:txBody>
      </p:sp>
      <p:sp>
        <p:nvSpPr>
          <p:cNvPr id="6" name="Text 2"/>
          <p:cNvSpPr/>
          <p:nvPr/>
        </p:nvSpPr>
        <p:spPr>
          <a:xfrm>
            <a:off x="5636029" y="2078182"/>
            <a:ext cx="5112484" cy="3640975"/>
          </a:xfrm>
          <a:prstGeom prst="rect">
            <a:avLst/>
          </a:prstGeom>
          <a:noFill/>
          <a:ln/>
        </p:spPr>
        <p:txBody>
          <a:bodyPr wrap="square" rtlCol="0" anchor="t"/>
          <a:lstStyle/>
          <a:p>
            <a:pPr marL="0" indent="0" algn="l">
              <a:lnSpc>
                <a:spcPts val="2100"/>
              </a:lnSpc>
              <a:buNone/>
            </a:pPr>
            <a:r>
              <a:rPr lang="en-US" sz="1500" dirty="0">
                <a:solidFill>
                  <a:srgbClr val="000000"/>
                </a:solidFill>
              </a:rPr>
              <a:t>Электроны располагаются вокруг ядра не сплошной стеной, а чёткими слоями, которые принято называть энергетическими уровнями.
Чем дальше такой слой удалён от центра атома, тем большей энергией обладают находящиеся там частицы и тем слабее их притягивает ядро.
Общее количество заполненных уровней у любого химического элемента всегда в точности совпадает с номером периода, в котором он стоит в таблице. 
</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352502" y="534093"/>
            <a:ext cx="7647709" cy="565269"/>
          </a:xfrm>
          <a:prstGeom prst="rect">
            <a:avLst/>
          </a:prstGeom>
          <a:noFill/>
          <a:ln/>
        </p:spPr>
        <p:txBody>
          <a:bodyPr wrap="square" rtlCol="0" anchor="t"/>
          <a:lstStyle/>
          <a:p>
            <a:pPr marL="0" indent="0" algn="l">
              <a:lnSpc>
                <a:spcPts val="3100"/>
              </a:lnSpc>
              <a:buNone/>
            </a:pPr>
            <a:r>
              <a:rPr lang="en-US" sz="2200" b="1" dirty="0">
                <a:solidFill>
                  <a:srgbClr val="000000"/>
                </a:solidFill>
              </a:rPr>
              <a:t>Вместимость каждого уровня</a:t>
            </a:r>
            <a:endParaRPr lang="en-US" sz="2200" dirty="0"/>
          </a:p>
        </p:txBody>
      </p:sp>
      <p:sp>
        <p:nvSpPr>
          <p:cNvPr id="4" name="Text 1"/>
          <p:cNvSpPr/>
          <p:nvPr/>
        </p:nvSpPr>
        <p:spPr>
          <a:xfrm>
            <a:off x="2352502" y="1745673"/>
            <a:ext cx="7747462" cy="3640975"/>
          </a:xfrm>
          <a:prstGeom prst="rect">
            <a:avLst/>
          </a:prstGeom>
          <a:noFill/>
          <a:ln/>
        </p:spPr>
        <p:txBody>
          <a:bodyPr wrap="square" rtlCol="0" anchor="t"/>
          <a:lstStyle/>
          <a:p>
            <a:pPr marL="0" indent="0" algn="l">
              <a:lnSpc>
                <a:spcPts val="2100"/>
              </a:lnSpc>
              <a:buNone/>
            </a:pPr>
            <a:r>
              <a:rPr lang="en-US" sz="1500" dirty="0">
                <a:solidFill>
                  <a:srgbClr val="000000"/>
                </a:solidFill>
              </a:rPr>
              <a:t>Ни один слой не может вместить бесконечное число жильцов, поэтому для расчёта максимального количества электронов химики используют простую формулу </a:t>
            </a:r>
            <a:r>
              <a:rPr lang="en-US" sz="1500" b="1" dirty="0">
                <a:solidFill>
                  <a:srgbClr val="000000"/>
                </a:solidFill>
              </a:rPr>
              <a:t>N=2n2.</a:t>
            </a:r>
            <a:r>
              <a:rPr lang="en-US" sz="1500" dirty="0">
                <a:solidFill>
                  <a:srgbClr val="000000"/>
                </a:solidFill>
              </a:rPr>
              <a:t>
Здесь маленькая латинская буква «</a:t>
            </a:r>
            <a:r>
              <a:rPr lang="en-US" sz="1500" b="1" dirty="0">
                <a:solidFill>
                  <a:srgbClr val="000000"/>
                </a:solidFill>
              </a:rPr>
              <a:t>n</a:t>
            </a:r>
            <a:r>
              <a:rPr lang="en-US" sz="1500" dirty="0">
                <a:solidFill>
                  <a:srgbClr val="000000"/>
                </a:solidFill>
              </a:rPr>
              <a:t>» обозначает номер уровня, </a:t>
            </a:r>
            <a:r>
              <a:rPr lang="en-US" sz="1500" dirty="0" err="1">
                <a:solidFill>
                  <a:srgbClr val="000000"/>
                </a:solidFill>
              </a:rPr>
              <a:t>например</a:t>
            </a:r>
            <a:endParaRPr lang="ru-RU" sz="1500" dirty="0">
              <a:solidFill>
                <a:srgbClr val="000000"/>
              </a:solidFill>
            </a:endParaRPr>
          </a:p>
          <a:p>
            <a:pPr marL="0" indent="0" algn="l">
              <a:lnSpc>
                <a:spcPts val="2100"/>
              </a:lnSpc>
              <a:buNone/>
            </a:pPr>
            <a:r>
              <a:rPr lang="en-US" sz="1500" dirty="0">
                <a:solidFill>
                  <a:srgbClr val="000000"/>
                </a:solidFill>
              </a:rPr>
              <a:t>
• на первом слое поместятся только 2 электрона
• на втором — 8, 
• на третьем — уже 18.
Если свободных мест на текущем этаже больше не осталось, следующему электрону придется заселяться на новый, более высокий уровень.
</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582891" y="415636"/>
            <a:ext cx="3308465" cy="6026727"/>
          </a:xfrm>
          <a:prstGeom prst="rect">
            <a:avLst/>
          </a:prstGeom>
        </p:spPr>
      </p:pic>
      <p:sp>
        <p:nvSpPr>
          <p:cNvPr id="4" name="Text 0"/>
          <p:cNvSpPr/>
          <p:nvPr/>
        </p:nvSpPr>
        <p:spPr>
          <a:xfrm>
            <a:off x="648393" y="5818909"/>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889147" y="783475"/>
            <a:ext cx="5744409" cy="565269"/>
          </a:xfrm>
          <a:prstGeom prst="rect">
            <a:avLst/>
          </a:prstGeom>
          <a:noFill/>
          <a:ln/>
        </p:spPr>
        <p:txBody>
          <a:bodyPr wrap="square" rtlCol="0" anchor="t"/>
          <a:lstStyle/>
          <a:p>
            <a:pPr marL="0" indent="0" algn="l">
              <a:lnSpc>
                <a:spcPts val="3100"/>
              </a:lnSpc>
              <a:buNone/>
            </a:pPr>
            <a:r>
              <a:rPr lang="en-US" sz="2200" b="1" dirty="0">
                <a:solidFill>
                  <a:srgbClr val="000000"/>
                </a:solidFill>
              </a:rPr>
              <a:t>Принцип минимальной энергии</a:t>
            </a:r>
            <a:endParaRPr lang="en-US" sz="2200" dirty="0"/>
          </a:p>
        </p:txBody>
      </p:sp>
      <p:sp>
        <p:nvSpPr>
          <p:cNvPr id="6" name="Text 2"/>
          <p:cNvSpPr/>
          <p:nvPr/>
        </p:nvSpPr>
        <p:spPr>
          <a:xfrm>
            <a:off x="889148" y="1839195"/>
            <a:ext cx="5744408" cy="980902"/>
          </a:xfrm>
          <a:prstGeom prst="rect">
            <a:avLst/>
          </a:prstGeom>
          <a:noFill/>
          <a:ln/>
        </p:spPr>
        <p:txBody>
          <a:bodyPr wrap="square" rtlCol="0" anchor="t"/>
          <a:lstStyle/>
          <a:p>
            <a:pPr marL="0" indent="0" algn="l">
              <a:lnSpc>
                <a:spcPts val="2100"/>
              </a:lnSpc>
              <a:buNone/>
            </a:pPr>
            <a:r>
              <a:rPr lang="en-US" sz="1500" dirty="0">
                <a:solidFill>
                  <a:srgbClr val="000000"/>
                </a:solidFill>
              </a:rPr>
              <a:t>В природе абсолютно всё стремится к покою, поэтому электроны всегда стараются занять самые выгодные и безопасные места поближе к ядру атома.</a:t>
            </a:r>
            <a:endParaRPr lang="en-US" sz="1500" dirty="0"/>
          </a:p>
        </p:txBody>
      </p:sp>
      <p:sp>
        <p:nvSpPr>
          <p:cNvPr id="7" name="Text 3"/>
          <p:cNvSpPr/>
          <p:nvPr/>
        </p:nvSpPr>
        <p:spPr>
          <a:xfrm>
            <a:off x="889148" y="3093375"/>
            <a:ext cx="6649202" cy="980902"/>
          </a:xfrm>
          <a:prstGeom prst="rect">
            <a:avLst/>
          </a:prstGeom>
          <a:noFill/>
          <a:ln/>
        </p:spPr>
        <p:txBody>
          <a:bodyPr wrap="square" rtlCol="0" anchor="t"/>
          <a:lstStyle/>
          <a:p>
            <a:pPr marL="0" indent="0" algn="l">
              <a:lnSpc>
                <a:spcPts val="2100"/>
              </a:lnSpc>
              <a:buNone/>
            </a:pPr>
            <a:r>
              <a:rPr lang="en-US" sz="1500" dirty="0">
                <a:solidFill>
                  <a:srgbClr val="000000"/>
                </a:solidFill>
              </a:rPr>
              <a:t>Сначала они полностью заселяют первый, самый нижний энергетический уровень, и только потом начинают переходить на второй и третий.</a:t>
            </a:r>
            <a:endParaRPr lang="en-US" sz="1500" dirty="0"/>
          </a:p>
        </p:txBody>
      </p:sp>
      <p:sp>
        <p:nvSpPr>
          <p:cNvPr id="8" name="Text 4"/>
          <p:cNvSpPr/>
          <p:nvPr/>
        </p:nvSpPr>
        <p:spPr>
          <a:xfrm>
            <a:off x="889148" y="4347556"/>
            <a:ext cx="6380332" cy="980902"/>
          </a:xfrm>
          <a:prstGeom prst="rect">
            <a:avLst/>
          </a:prstGeom>
          <a:noFill/>
          <a:ln/>
        </p:spPr>
        <p:txBody>
          <a:bodyPr wrap="square" rtlCol="0" anchor="t"/>
          <a:lstStyle/>
          <a:p>
            <a:pPr marL="0" indent="0" algn="l">
              <a:lnSpc>
                <a:spcPts val="2100"/>
              </a:lnSpc>
              <a:buNone/>
            </a:pPr>
            <a:r>
              <a:rPr lang="en-US" sz="1500" dirty="0">
                <a:solidFill>
                  <a:srgbClr val="000000"/>
                </a:solidFill>
              </a:rPr>
              <a:t>Частица никогда добровольно не прыгнет на дальнюю пустую орбиталь, если внизу ещё остались свободные вакансии с меньшим запасом энергии.</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385753" y="600595"/>
            <a:ext cx="7647709" cy="565269"/>
          </a:xfrm>
          <a:prstGeom prst="rect">
            <a:avLst/>
          </a:prstGeom>
          <a:noFill/>
          <a:ln/>
        </p:spPr>
        <p:txBody>
          <a:bodyPr wrap="square" rtlCol="0" anchor="t"/>
          <a:lstStyle/>
          <a:p>
            <a:pPr marL="0" indent="0" algn="l">
              <a:lnSpc>
                <a:spcPts val="3100"/>
              </a:lnSpc>
              <a:buNone/>
            </a:pPr>
            <a:r>
              <a:rPr lang="en-US" sz="2200" b="1" dirty="0">
                <a:solidFill>
                  <a:srgbClr val="000000"/>
                </a:solidFill>
              </a:rPr>
              <a:t>Правило Клечковского</a:t>
            </a:r>
            <a:endParaRPr lang="en-US" sz="2200" dirty="0"/>
          </a:p>
        </p:txBody>
      </p:sp>
      <p:sp>
        <p:nvSpPr>
          <p:cNvPr id="4" name="Text 1"/>
          <p:cNvSpPr/>
          <p:nvPr/>
        </p:nvSpPr>
        <p:spPr>
          <a:xfrm>
            <a:off x="2385753" y="1629295"/>
            <a:ext cx="7111930" cy="3640975"/>
          </a:xfrm>
          <a:prstGeom prst="rect">
            <a:avLst/>
          </a:prstGeom>
          <a:noFill/>
          <a:ln/>
        </p:spPr>
        <p:txBody>
          <a:bodyPr wrap="square" rtlCol="0" anchor="t"/>
          <a:lstStyle/>
          <a:p>
            <a:pPr marL="0" indent="0" algn="l">
              <a:lnSpc>
                <a:spcPts val="2100"/>
              </a:lnSpc>
              <a:buNone/>
            </a:pPr>
            <a:r>
              <a:rPr lang="en-US" sz="1500" dirty="0">
                <a:solidFill>
                  <a:srgbClr val="000000"/>
                </a:solidFill>
              </a:rPr>
              <a:t>Начиная с четвёртого уровня, слои становятся настолько большими и сложными, что привычный порядок их заполнения немного ломается из-за сильного взаимного отталкивания частиц.
Правило учёного Всеволода Клечковского говорит, что иногда электрону энергетически выгоднее занять орбиталь на более высоком этаже, чем достраивать текущий сложный подуровень.
Из-за этого эффекта элементы вроде калия или кальция отправляют свои последние электроны на четвертый уровень, хотя третий у них еще не до конца заполнен.
</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7020098" y="648393"/>
            <a:ext cx="4680065" cy="6051665"/>
          </a:xfrm>
          <a:prstGeom prst="rect">
            <a:avLst/>
          </a:prstGeom>
        </p:spPr>
      </p:pic>
      <p:sp>
        <p:nvSpPr>
          <p:cNvPr id="4" name="Text 0"/>
          <p:cNvSpPr/>
          <p:nvPr/>
        </p:nvSpPr>
        <p:spPr>
          <a:xfrm>
            <a:off x="648393" y="1082733"/>
            <a:ext cx="5985164" cy="565266"/>
          </a:xfrm>
          <a:prstGeom prst="rect">
            <a:avLst/>
          </a:prstGeom>
          <a:noFill/>
          <a:ln/>
        </p:spPr>
        <p:txBody>
          <a:bodyPr wrap="square" rtlCol="0" anchor="t"/>
          <a:lstStyle/>
          <a:p>
            <a:pPr marL="0" indent="0" algn="l">
              <a:lnSpc>
                <a:spcPts val="3100"/>
              </a:lnSpc>
              <a:buNone/>
            </a:pPr>
            <a:r>
              <a:rPr lang="en-US" sz="2200" b="1" dirty="0">
                <a:solidFill>
                  <a:srgbClr val="000000"/>
                </a:solidFill>
              </a:rPr>
              <a:t>Запрет Паули и спин электрона</a:t>
            </a:r>
            <a:endParaRPr lang="en-US" sz="2200" dirty="0"/>
          </a:p>
        </p:txBody>
      </p:sp>
      <p:sp>
        <p:nvSpPr>
          <p:cNvPr id="5" name="Text 1"/>
          <p:cNvSpPr/>
          <p:nvPr/>
        </p:nvSpPr>
        <p:spPr>
          <a:xfrm>
            <a:off x="648394" y="1795549"/>
            <a:ext cx="5778286" cy="3640975"/>
          </a:xfrm>
          <a:prstGeom prst="rect">
            <a:avLst/>
          </a:prstGeom>
          <a:noFill/>
          <a:ln/>
        </p:spPr>
        <p:txBody>
          <a:bodyPr wrap="square" rtlCol="0" anchor="t"/>
          <a:lstStyle/>
          <a:p>
            <a:pPr marL="0" indent="0" algn="l">
              <a:lnSpc>
                <a:spcPts val="2100"/>
              </a:lnSpc>
              <a:buNone/>
            </a:pPr>
            <a:r>
              <a:rPr lang="en-US" sz="1500" dirty="0">
                <a:solidFill>
                  <a:srgbClr val="000000"/>
                </a:solidFill>
              </a:rPr>
              <a:t>Электроны обладают особым внутренним свойством — спином, который очень грубо можно представить как вращение частицы вокруг собственной оси.
Вольфганг Паули математически доказал, что на одной орбитали могут ужиться максимум два электрона, причём они обязаны вращаться в строго противоположные стороны.
Если попытаться посадить в это облако третьего соседа или частицу с таким же направлением спина, мощные силы микромира просто вытолкнут их наружу. 
</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1136</Words>
  <Application>Microsoft Office PowerPoint</Application>
  <PresentationFormat>Широкоэкранный</PresentationFormat>
  <Paragraphs>59</Paragraphs>
  <Slides>15</Slides>
  <Notes>15</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15</vt:i4>
      </vt:variant>
    </vt:vector>
  </HeadingPairs>
  <TitlesOfParts>
    <vt:vector size="17" baseType="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Anna Izguzhina</cp:lastModifiedBy>
  <cp:revision>2</cp:revision>
  <dcterms:created xsi:type="dcterms:W3CDTF">2026-09-12T09:42:01Z</dcterms:created>
  <dcterms:modified xsi:type="dcterms:W3CDTF">2026-09-12T09:45:13Z</dcterms:modified>
</cp:coreProperties>
</file>