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758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18" y="498764"/>
            <a:ext cx="4804756" cy="454768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4821382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115984"/>
            <a:ext cx="5985164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Температура и тепловое равновесие</a:t>
            </a:r>
            <a:r>
              <a:rPr lang="en-US" sz="2200" dirty="0">
                <a:solidFill>
                  <a:srgbClr val="000000"/>
                </a:solidFill>
              </a:rPr>
              <a:t>
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895302"/>
            <a:ext cx="5818909" cy="33749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детально рассмотрим физическую природу температуры и строгие термодинамические условия, при которых контактирующие тела навсегда перестают передавать друг другу внутреннюю энергию.
Мы проследим прямую связь между скоростью хаотичного движения миллиардов молекул на микроуровне и теми наблюдаемыми свойствами веществ, которые мы фиксируем с помощью точных измерительных приборов. 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Микро- и макропараметры системы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точного описания состояния газов, жидкостей и твёрдых тел физики используют два разных, но тесно связанных между собой математических подхода.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Макропараметры фиксируют общие, измеримые физическим путём свойства всего объекта целиком, куда входят давление на стенки сосуда, занимаемый объём и общая масса вещества. 
 Микропараметры, напротив, описывают скрытое поведение отдельных атомов и молекул, строго учитывая их массу, скорость хаотичного перемещения и среднюю кинетическую энергию. 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065" y="390698"/>
            <a:ext cx="3308465" cy="51905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6255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теплового равновесия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712422"/>
            <a:ext cx="6766560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Любая изолированная от внешнего энергетического воздействия термодинамическая система с течением времени неизбежно приходит к полностью стабильному состоянию.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125585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этот момент макроскопические параметры всех частей этой системы, такие как температура, давление и объём, окончательно перестают меняться.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48393" y="4455622"/>
            <a:ext cx="5818909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Наступление теплового равновесия означает, что между всеми контактирующими телами внутри замкнутого пространства полностью прекратился направленный обмен внутренней энергией.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5003" y="1032856"/>
            <a:ext cx="1000491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Температура как физическая величина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785004" y="2078182"/>
            <a:ext cx="3338422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бытовом уровне температура привычно характеризует степень нагретости тела или среды, опираясь исключительно на наши субъективные ощущения тепла или холода.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39086" y="2078182"/>
            <a:ext cx="3666227" cy="1639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точки зрения молекулярно-кинетической теории, эта величина выступает точной математической мерой средней кинетической энергии хаотичного поступательного движения молекул.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220974" y="2078182"/>
            <a:ext cx="3466722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Чем быстрее перемещаются и сталкиваются друг с другом мельчайшие частицы внутри вещества, тем выше будет итоговый температурный показатель всего исследуемого объекта.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Нулевое начало термодинамики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2078182"/>
            <a:ext cx="5818909" cy="4172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фундаментальный эмпирический закон устанавливает самое базовое правило для любых процессов направленного теплового обмена в природе. 
Если два независимых тела находятся в устойчивом тепловом равновесии с третьим объектом, они гарантированно находятся в таком же энергетическом равновесии и между собой.
Именно этот строгий физический принцип делает возможным конструирование универсальных термометров и создание единых, понятных всему миру температурных шкал. 
</a:t>
            </a:r>
            <a:endParaRPr lang="en-US" sz="1500" dirty="0"/>
          </a:p>
        </p:txBody>
      </p:sp>
      <p:pic>
        <p:nvPicPr>
          <p:cNvPr id="8" name="Рисунок 7" descr="Изображение выглядит как коробка, контейнер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77224B-6BA0-E33A-83B0-39D9677E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548" y="439947"/>
            <a:ext cx="4260908" cy="57479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работы термометров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Любое контактное измерение температуры жёстко опирается на процесс физического взаимодействия чувствительного датчика с исследуемым объектом или окружающей средой.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Погружённый в жидкость или газ термометр получает или отдаёт часть собственной внутренней энергии вплоть до момента полного наступления термодинамического равновесия.
После этого видимое изменение физических свойств прибора, например тепловое расширение окрашенного спирта в стеклянной трубке, визуально показывает текущую температуру среды. 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7"/>
            <a:ext cx="3308465" cy="58521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575656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Температурные шкалы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1" y="1338349"/>
            <a:ext cx="5818909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повседневной жизни мы привыкли использовать классическую шкалу Цельсия, жёстко привязанную к точкам замерзания и кипения чистой воды при нормальном атмосферном давлении.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3034145"/>
            <a:ext cx="5818909" cy="2842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фундаментальной науке применяется термодинамическая шкала Кельвина, отсчёт которой начинается исключительно от теоретической точки абсолютного нуля температур.
Изменение температуры на один градус Цельсия в точности равно изменению на один Кельвин, поэтому для быстрого перевода значений достаточно просто прибавить к показаниям термометра число 273. 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766849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Абсолютный ноль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достижении нулевой отметки по шкале Кельвина в любом физическом теле полностью прекращается хаотичное тепловое движение атомов и молекул.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3674225"/>
            <a:ext cx="4655127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Достичь этой предельной точки на практике физически невозможно, к ней можно лишь вплотную приблизиться с помощью мощных криогенных установок в строгих лабораторных условиях.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467302" y="3674225"/>
            <a:ext cx="4655127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Охлаждаясь до сверхнизких температур, многие известные нам вещества кардинально меняют свои привычные свойства, ярко демонстрируя физические явления электрической сверхпроводимости или сверхтекучести.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5636029" y="608907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температуры и давления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636029" y="1463040"/>
            <a:ext cx="6018415" cy="41729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физической модели идеального газа при фиксированном постоянном объёме давление газа всегда прямо пропорционально его текущей абсолютной температуре.
Если мы начнём нагревать газ в прочном закрытом стальном баллоне, молекулы получат дополнительную кинетическую энергию и начнут гораздо чаще бить по внутренним стенкам сосуда.
При сильном охлаждении средняя скорость хаотичного перемещения частиц стремительно падает, из-за чего механическое давление газа на стенки баллона закономерно и пропорционально снижается. 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5588" y="833351"/>
            <a:ext cx="9924325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теплопередачи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815588" y="2078182"/>
            <a:ext cx="3325091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естественных условиях тепловая энергия всегда самопроизвольно переходит от более нагретого физического тела к менее нагретому материальному объекту.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555808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физический процесс протекает через прямую теплопроводность твёрдых материалов, конвекцию перемешивающихся потоков жидкости и газа, а также через невидимое глазу инфракрасное тепловое излучение.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06949" y="2078182"/>
            <a:ext cx="3555808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Любой из этих трёх видов энергетического обмена продолжается непрерывно и строго до момента окончательного выравнивания температур всех контактирующих между собой предметов.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142" y="191350"/>
            <a:ext cx="3308465" cy="57781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592282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Удельная теплоёмкость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645920"/>
            <a:ext cx="6175101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Разные химические вещества и строительные материалы совершенно по-разному реагируют на получение или отдачу одного и того же количества тепловой энергии.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2892829"/>
            <a:ext cx="6080211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Физическая величина удельной теплоёмкости точно показывает, сколько именно джоулей энергии нужно затратить для нагрева 1 кг конкретного вещества ровно на один градус Цельсия.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48393" y="4389120"/>
            <a:ext cx="6761698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обычная вода нагревается и остывает значительно медленнее стального слитка из-за своей крайне высокой теплоёмкости, поглощая огромные объёмы энергии при малом изменении собственной температуры.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30284" y="775162"/>
            <a:ext cx="10141527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Фазовые переходы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активного плавления твёрдого тела или постоянного кипения жидкости температура самого вещества остаётся абсолютно неизменной величиной до самого конца процесса.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3532909"/>
            <a:ext cx="4655127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Вся получаемая от внешнего нагревателя тепловая энергия в этот момент расходуется исключительно на разрушение жёстких кристаллических решёток или разрыв прочных межмолекулярных связей.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550429" y="3532909"/>
            <a:ext cx="4655127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Показания погружённого термометра снова начнут уверенно расти вверх только после полного и окончательного изменения агрегатного состояния всего нагреваемого объекта.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523703"/>
            <a:ext cx="4321834" cy="55884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5636029" y="592282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Тепловое расширение тел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636029" y="1537855"/>
            <a:ext cx="5818909" cy="2842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сильном нагревании подавляющее большинство существующих твёрдых материалов и жидких веществ заметно увеличиваются в своём линейном или кубическом объёме.
Это известное физическое явление происходит из-за резкого роста амплитуды тепловых колебаний молекул и неизбежного увеличения среднего расстояния между соседними частицами внутри решётки.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5636029" y="4380809"/>
            <a:ext cx="5250507" cy="1562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Инженеры-проектировщики в обязательном порядке учитывают это коварное свойство материалов при строительстве длинных металлических мостов, прокладке магистральных трубопроводов и укладке рельсов.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Температура в масштабах Вселенной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898696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бескрайнем космическом пространстве современные физики-астрономы наблюдают абсолютно весь доступный спектр температурных состояний известной нам материи.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8976334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внешней поверхности молодых звёзд эти температурные показатели достигают многих тысяч градусов, а в глубине их раскалённых ядер значения переваливают за десятки миллионов Кельвинов.
При этом фоновое реликтовое излучение, равномерно пронизывающее пустое межзвёздное пространство, стабильно держится на экстремальной отметке всего в три градуса выше абсолютного термодинамического нуля.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475904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537855"/>
            <a:ext cx="5818909" cy="33749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Понятия температуры и теплового равновесия напрямую связывают хаотичное микроскопическое движение миллиардов невидимых атомов с измеримыми и понятными макроскопическими параметрами привычных нам физических объектов.
Базовые законы термодинамики остаются неизменными и работают абсолютно одинаково в любых известных масштабах, строго управляя как банальным закипанием воды в домашнем чайнике, так и сложнейшими термоядерными реакциями. 
</a:t>
            </a:r>
            <a:endParaRPr lang="en-US" sz="1500" dirty="0"/>
          </a:p>
        </p:txBody>
      </p:sp>
      <p:pic>
        <p:nvPicPr>
          <p:cNvPr id="8" name="Рисунок 7" descr="Изображение выглядит как пространство, Вселенная, Космическое пространство, туман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09AE92-4D4C-27BD-2805-08333B361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903" y="475904"/>
            <a:ext cx="2850872" cy="50723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1083</Words>
  <Application>Microsoft Office PowerPoint</Application>
  <PresentationFormat>Широкоэкранный</PresentationFormat>
  <Paragraphs>62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2026-09-26T12:04:20Z</dcterms:created>
  <dcterms:modified xsi:type="dcterms:W3CDTF">2026-09-26T12:08:00Z</dcterms:modified>
</cp:coreProperties>
</file>