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1" d="100"/>
          <a:sy n="111" d="100"/>
        </p:scale>
        <p:origin x="55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4152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7218" y="498764"/>
            <a:ext cx="4804756" cy="4804756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1078300" y="933104"/>
            <a:ext cx="5679947" cy="56526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Видоизменение корней</a:t>
            </a:r>
            <a:r>
              <a:rPr lang="en-US" sz="2200" dirty="0">
                <a:solidFill>
                  <a:srgbClr val="000000"/>
                </a:solidFill>
              </a:rPr>
              <a:t>
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1078301" y="1945178"/>
            <a:ext cx="5017699" cy="3108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привычном понимании корень скрыт глубоко под землёй, где он надёжно фиксирует тяжёлый стебель и непрерывно всасывает из почвы воду вместе с растворёнными минералами.
Однако суровый климат, дефицит питательных веществ или особенности грунта заставляют этот орган кардинально менять свою структуру, утолщаться или подниматься на поверхность ради выживания всего растительного организма. 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438101" y="750224"/>
            <a:ext cx="9975273" cy="5652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Зачем корням меняться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438100" y="1863307"/>
            <a:ext cx="8810081" cy="66423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отличие от животных, растения прикованы к одному месту и не могут просто уйти, если почва истощается, а солнечный свет перекрывают более высокие соседи.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438101" y="2967488"/>
            <a:ext cx="9809019" cy="152138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Ради выживания на кислом болоте, каменистом склоне или в густом тропическом лесу им приходится на ходу перестраивать собственную </a:t>
            </a:r>
            <a:r>
              <a:rPr lang="en-US" sz="1500" dirty="0" err="1">
                <a:solidFill>
                  <a:srgbClr val="000000"/>
                </a:solidFill>
              </a:rPr>
              <a:t>анатомию</a:t>
            </a:r>
            <a:r>
              <a:rPr lang="en-US" sz="1500" dirty="0">
                <a:solidFill>
                  <a:srgbClr val="000000"/>
                </a:solidFill>
              </a:rPr>
              <a:t>.</a:t>
            </a:r>
            <a:endParaRPr lang="ru-RU" sz="1500" dirty="0">
              <a:solidFill>
                <a:srgbClr val="000000"/>
              </a:solidFill>
            </a:endParaRPr>
          </a:p>
          <a:p>
            <a:pPr marL="0" indent="0" algn="l">
              <a:lnSpc>
                <a:spcPts val="2100"/>
              </a:lnSpc>
              <a:buNone/>
            </a:pPr>
            <a:endParaRPr lang="ru-RU" sz="1500" dirty="0">
              <a:solidFill>
                <a:srgbClr val="000000"/>
              </a:solidFill>
            </a:endParaRPr>
          </a:p>
          <a:p>
            <a:pPr marL="0" indent="0" algn="l">
              <a:lnSpc>
                <a:spcPts val="2100"/>
              </a:lnSpc>
              <a:buNone/>
            </a:pPr>
            <a:endParaRPr lang="ru-RU" sz="1500" dirty="0">
              <a:solidFill>
                <a:srgbClr val="000000"/>
              </a:solidFill>
            </a:endParaRPr>
          </a:p>
          <a:p>
            <a:pPr marL="0" indent="0" algn="l">
              <a:lnSpc>
                <a:spcPts val="2100"/>
              </a:lnSpc>
              <a:buNone/>
            </a:pPr>
            <a:r>
              <a:rPr lang="en-US" sz="1500" dirty="0" err="1">
                <a:solidFill>
                  <a:srgbClr val="000000"/>
                </a:solidFill>
              </a:rPr>
              <a:t>За</a:t>
            </a:r>
            <a:r>
              <a:rPr lang="en-US" sz="1500" dirty="0">
                <a:solidFill>
                  <a:srgbClr val="000000"/>
                </a:solidFill>
              </a:rPr>
              <a:t> миллионы лет эволюционного развития корневая система приобрела удивительные навыки: она научилась накапливать воду впрок, намертво цепляться за вертикальные скалы и поглощать кислород прямо из воздуха.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0329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1552755" y="916910"/>
            <a:ext cx="5080801" cy="51507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Корнеплоды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1552755" y="1839623"/>
            <a:ext cx="5408762" cy="11623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Настоящий корнеплод формируется за счёт мощного утолщения главного корня и нижней части стебля, которые вместе превращаются в объёмную подземную кладовую.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1552755" y="3144721"/>
            <a:ext cx="5624422" cy="142727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этой мясистой ткани растение старательно прячет запасы влаги, крахмала и сахаров, чтобы благополучно перезимовать под снегом и быстро выпустить новые побеги следующей весной.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1552755" y="4572000"/>
            <a:ext cx="5184475" cy="98090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Хрустящая морковь, сладкая свёкла, сочная репа и редис служат самыми наглядными примерами того, как природа заботится о завтрашнем дне.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51091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64030" y="724619"/>
            <a:ext cx="9642762" cy="5262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Корневые клубни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8485413" cy="71489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этом случае роль контейнеров для питательных веществ берёт на себя не главный стержень, а многочисленные боковые или придаточные корни, растущие густым пучком.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064030" y="3536830"/>
            <a:ext cx="4318854" cy="13802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За короткое тёплое лето они сильно раздуваются от накопленных углеводов и приобретают форму крупных шишек, пухлых верётен или причудливых многоугольников.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6409426" y="3657600"/>
            <a:ext cx="4546121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Этот надёжный механизм запасания энергии можно наблюдать на корнях декоративного георгина, весеннего чистяка или теплолюбивого батата, который часто называют сладким картофелем.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6526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Воздушные корни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124690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Многие обитатели влажных джунглей, включая большинство диких орхидей, селятся высоко на стволах и ветвях крупных деревьев ради прямого доступа к солнечному свету.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3740727"/>
            <a:ext cx="5818909" cy="204493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Их корневая система больше не нуждается в плотной почве: она свободно свисает вниз длинными гирляндами и никогда не достаёт до земной поверхности. Верхний слой таких корней покрыт особой пористой тканью, которая словно губка моментально впитывает капли дождя или утреннюю росу прямо из влажного тропического воздуха.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14399" y="958042"/>
            <a:ext cx="9742517" cy="56526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Дыхательные корни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914399" y="2078182"/>
            <a:ext cx="3153295" cy="177892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густом иле тропических болот и на грязных берегах океанских заливов почва настолько плотная, что спрятанные в ней органы растений буквально задыхаются.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4209691" y="2078182"/>
            <a:ext cx="3830128" cy="177892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ответ на хронический дефицит кислорода деревья выпускают из-под земли наружу вертикальные отростки, напоминающие толстые деревянные колышки или дыхательные трубки аквалангистов.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121432" y="2078182"/>
            <a:ext cx="3325821" cy="204493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Через микроскопические трещины в своей коре они активно втягивают атмосферный воздух и по внутренним каналам отправляют его вниз, к основной корневой системе.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13811" y="808413"/>
            <a:ext cx="5985164" cy="565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Корни-присоски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513811" y="1770611"/>
            <a:ext cx="5818909" cy="284295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Некоторые хитрые виды полностью отказались от честного труда и перешли к паразитическому образу жизни, предпочитая воровать питательные вещества у более сильных соседей.
В ходе эволюции их корневая система видоизменилась в острые клиновидные присоски, которые безжалостно пробивают кору и врастают прямо в проводящие сосуды чужого стебля. 
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513811" y="4313209"/>
            <a:ext cx="5818909" cy="124220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Известные сорняки вроде повилики и заразихи настолько привыкли высасывать чужие готовые соки, что полностью утратили зелёные листья и способность к самостоятельному фотосинтезу.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52423" y="974667"/>
            <a:ext cx="9695934" cy="565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Корни-подпорки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52423" y="2078182"/>
            <a:ext cx="3071003" cy="204493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Крона массивных тропических деревьев иногда разрастается вширь до таких невероятных масштабов, что центральный ствол физически не способен удержать тяжесть огромных боковых ветвей.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4389120" y="2078182"/>
            <a:ext cx="3516597" cy="204493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Для предотвращения перелома растение выпускает из кроны вниз десятки толстых корневых тяжей, которые прочно врастают в почву и со временем древеснеют, превращаясь в настоящие опорные колонны.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171411" y="2078182"/>
            <a:ext cx="3483033" cy="15129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Знаменитый индийский фикус баньян за счёт таких природных столбов способен в одиночку занять площадь размером с полноценную лесную рощу.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21102" y="1082733"/>
            <a:ext cx="6012455" cy="565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Ходульные корни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21102" y="1958197"/>
            <a:ext cx="6150633" cy="40716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Ходульные отростки начинают формироваться в нижней части надземного стебля, спускаясь к почве под широким углом подобно натянутым верёвочным растяжкам у туристической палатки.
Такая конструкция необходима высоким злакам с тяжёлыми плодами или деревьям, растущим на вязком, нестабильном грунте тропических побережий. 
Дополнительные боковые опоры надёжно удерживают тяжёлые стебли кукурузы во время штормового ветра, а заросли мангровых лесов спасают от ежедневного размывания солёными океанскими приливами.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6526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Втягивающие корни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8752047" cy="71489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Молодые луковицы сортовых тюльпанов, крокусов или нарциссов часто оказываются выдавленными на самый верхний слой почвы, где рискуют вымерзнуть при первых серьёзных заморозках.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241964"/>
            <a:ext cx="8752047" cy="177892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Почувствовав опасность, растение отращивает снизу толстые водянистые корни, которые к осени начинают стремительно терять влагу, сморщиваться и укорачиваться по принципу сжатой пружины. 
Сокращаясь, эти мощные мышцы растительного мира с силой утягивают луковицу за собой в плотный грунт, опуская её на идеальную глубину для зимовки. 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1613140" y="676784"/>
            <a:ext cx="5020416" cy="6775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Корни-прицепки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1613140" y="1500996"/>
            <a:ext cx="5693434" cy="124690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Многие лесные лианы обладают длинным, но слишком тонким стеблем, поэтому для продвижения к солнечному свету им приходится карабкаться по чужим стволам или отвесным каменистым склонам.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1613139" y="3019246"/>
            <a:ext cx="6047117" cy="122965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Прямо из узлов растущего побега они выпускают множество коротких щетинистых корешков, которые выделяют клейкие вещества и намертво впиваются в малейшие микротрещины встречной опоры.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1613140" y="4373595"/>
            <a:ext cx="5538158" cy="9834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Благодаря этому цепкому механизму обыкновенный плющ способен за несколько лет полностью укрыть плотным зелёным ковром отвесные кирпичные или бетонные стены домов.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6526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Клубеньки на корнях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802922"/>
            <a:ext cx="9330017" cy="18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Представители семейства бобовых выстроили гениальный союз с особыми почвенными бактериями, которые в одиночку умеют захватывать свободный атмосферный азот и переводить его в усвояемую форму.
Проникая в корневые волоски гороха или клевера, эти микроорганизмы заставляют растительную ткань активно делиться, образуя на корнях характерные уплотнения — клубеньки. 
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933646"/>
            <a:ext cx="9975273" cy="70736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Внутри этих бугорков происходит честный обмен ресурсами: бактерии щедро снабжают растение дефицитными азотными солями, а взамен получают безопасный дом и сладкие углеводы.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741871" y="1082733"/>
            <a:ext cx="5891685" cy="56526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Микориза (грибокорень)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741873" y="2078182"/>
            <a:ext cx="5725430" cy="124690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Подавляющее большинство деревьев в лесу плотно оплетают свои корни тончайшей сетью грибницы, формируя единую подземную систему, которую биологи называют микоризой.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741872" y="3325091"/>
            <a:ext cx="5725430" cy="325858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Невидимые глазу нити гриба пронизывают огромные объёмы почвы и работают как мощный насос, добывая воду и фосфор в десятки раз эффективнее, чем это сделали бы собственные корневые волоски сосны или берёзы.
Дерево с благодарностью принимает эти минеральные растворы, расплачиваясь со своим подземным партнёром питательными сахарами, созданными в процессе фотосинтеза.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135781" y="1423358"/>
            <a:ext cx="7160191" cy="5003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Значение видоизменений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135781" y="2078181"/>
            <a:ext cx="9567511" cy="37451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ru-RU" sz="1500" dirty="0">
                <a:solidFill>
                  <a:srgbClr val="000000"/>
                </a:solidFill>
              </a:rPr>
              <a:t>Глубокая перестройка корневой системы позволила флоре успешно колонизировать самые непригодные для жизни участки планеты, включая засушливые пустыни, соленые берега и голые скалы.</a:t>
            </a:r>
          </a:p>
          <a:p>
            <a:pPr marL="0" indent="0" algn="l">
              <a:lnSpc>
                <a:spcPts val="2100"/>
              </a:lnSpc>
              <a:buNone/>
            </a:pPr>
            <a:endParaRPr lang="ru-RU" sz="1500" dirty="0">
              <a:solidFill>
                <a:srgbClr val="000000"/>
              </a:solidFill>
            </a:endParaRPr>
          </a:p>
          <a:p>
            <a:pPr marL="0" indent="0" algn="l">
              <a:lnSpc>
                <a:spcPts val="2100"/>
              </a:lnSpc>
              <a:buNone/>
            </a:pPr>
            <a:endParaRPr lang="ru-RU" sz="1500" dirty="0">
              <a:solidFill>
                <a:srgbClr val="000000"/>
              </a:solidFill>
            </a:endParaRPr>
          </a:p>
          <a:p>
            <a:pPr marL="0" indent="0" algn="l">
              <a:lnSpc>
                <a:spcPts val="2100"/>
              </a:lnSpc>
              <a:buNone/>
            </a:pPr>
            <a:r>
              <a:rPr lang="ru-RU" sz="1500" dirty="0">
                <a:solidFill>
                  <a:srgbClr val="000000"/>
                </a:solidFill>
              </a:rPr>
              <a:t>Человечество также извлекло колоссальную выгоду из этой эволюционной гибкости, построив сельское хозяйство на выращивании питательных корнеплодов, дающих людям углеводы и витамины.</a:t>
            </a:r>
          </a:p>
          <a:p>
            <a:pPr marL="0" indent="0" algn="l">
              <a:lnSpc>
                <a:spcPts val="2100"/>
              </a:lnSpc>
              <a:buNone/>
            </a:pPr>
            <a:endParaRPr lang="ru-RU" sz="1500" dirty="0">
              <a:solidFill>
                <a:srgbClr val="000000"/>
              </a:solidFill>
            </a:endParaRPr>
          </a:p>
          <a:p>
            <a:pPr marL="0" indent="0" algn="l">
              <a:lnSpc>
                <a:spcPts val="2100"/>
              </a:lnSpc>
              <a:buNone/>
            </a:pPr>
            <a:endParaRPr lang="ru-RU" sz="1500" dirty="0">
              <a:solidFill>
                <a:srgbClr val="000000"/>
              </a:solidFill>
            </a:endParaRPr>
          </a:p>
          <a:p>
            <a:pPr marL="0" indent="0" algn="l">
              <a:lnSpc>
                <a:spcPts val="2100"/>
              </a:lnSpc>
              <a:buNone/>
            </a:pPr>
            <a:r>
              <a:rPr lang="ru-RU" sz="1500" dirty="0">
                <a:solidFill>
                  <a:srgbClr val="000000"/>
                </a:solidFill>
              </a:rPr>
              <a:t>Помимо этого, способность бобовых культур запасать азот в клубеньках веками используется земледельцами для естественного восстановления плодородия почвы без применения дорогостоящей химической подкормки.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5403273"/>
            <a:ext cx="7481455" cy="44888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endParaRPr lang="en-US" sz="1500" dirty="0"/>
          </a:p>
        </p:txBody>
      </p:sp>
      <p:sp>
        <p:nvSpPr>
          <p:cNvPr id="5" name="Text 1"/>
          <p:cNvSpPr/>
          <p:nvPr/>
        </p:nvSpPr>
        <p:spPr>
          <a:xfrm>
            <a:off x="4804756" y="1082733"/>
            <a:ext cx="5985164" cy="56526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Заключение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4804756" y="2078182"/>
            <a:ext cx="6150791" cy="3108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Привычный нам подземный корень оказался невероятно пластичным органом, готовым в любой момент изменить свою классическую структуру ради спасения целого растения. 
Изучение этих разнообразных форм наглядно доказывает, что живые организмы не сдаются перед трудностями, а находят изящные биологические решения для процветания в любых условиях.
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1138</Words>
  <Application>Microsoft Office PowerPoint</Application>
  <PresentationFormat>Широкоэкранный</PresentationFormat>
  <Paragraphs>70</Paragraphs>
  <Slides>15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7" baseType="lpstr">
      <vt:lpstr>Arial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Anna Izguzhina</cp:lastModifiedBy>
  <cp:revision>2</cp:revision>
  <dcterms:created xsi:type="dcterms:W3CDTF">2026-09-19T11:32:36Z</dcterms:created>
  <dcterms:modified xsi:type="dcterms:W3CDTF">2026-09-19T11:40:53Z</dcterms:modified>
</cp:coreProperties>
</file>